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620848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462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825274db80_1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g825274db80_1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4555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825274db80_1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g825274db80_1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1382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825274db80_1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g825274db80_11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2804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823c2c2604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823c2c2604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1571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25274db80_1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25274db80_1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387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825274db80_1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825274db80_1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5981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825274db80_11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825274db80_1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3122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25274db80_11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25274db80_1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8431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25274db80_11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825274db80_11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7638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825274db80_11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825274db80_11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4386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825274db80_11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g825274db80_11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7414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825274db80_11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825274db80_11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1366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825274db80_11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825274db80_11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6199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825274db80_11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825274db80_11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7314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825274db80_11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825274db80_11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6698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825274db80_11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825274db80_11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7638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825274db80_11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825274db80_11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2683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825274db80_11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825274db80_11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6265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5361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813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8517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54203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9577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6287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823c2c2604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823c2c2604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03060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823c2c2604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823c2c2604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9360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25274db80_1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825274db80_1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1175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25274db80_11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g825274db80_11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3498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7887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396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25274db80_1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g825274db80_1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3680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4736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mt="75000"/>
          </a:blip>
          <a:tile tx="0" ty="0" sx="100000" sy="100000" flip="none" algn="tl"/>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journals.ala.org/index.php/rusq/article/view/3993/4505"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document.powerlibrary.org/files/portal/pdf/promotional-materials/EresourcesTrifold_SelfPrint.pdf"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aggin.org/pa-quick-links/" TargetMode="External"/><Relationship Id="rId7" Type="http://schemas.openxmlformats.org/officeDocument/2006/relationships/hyperlink" Target="http://www.nysl.nysed.gov/reference/readyref.htm"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s://www.coloradovirtuallibrary.org/technology/online-reference-resources/" TargetMode="External"/><Relationship Id="rId5" Type="http://schemas.openxmlformats.org/officeDocument/2006/relationships/hyperlink" Target="https://www.libraryjournal.com/?detailStory=best-free-reference-sources" TargetMode="External"/><Relationship Id="rId4" Type="http://schemas.openxmlformats.org/officeDocument/2006/relationships/hyperlink" Target="https://quarryvillelibrary.org/resources/free-web-resource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powerlibrary.org/librarians/live-chat-reference/staff-use/general-guidelines-for-chat-scenarios/#.XvZIVBOSnIU"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powerlibrary.org/librarians/live-chat-reference/staff-use/"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hyperlink" Target="https://training.springshare.com/CTE/CHATPA-STAF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EWolf@pt-library.org"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hyperlink" Target="mailto:mtanner@citlib.org" TargetMode="External"/><Relationship Id="rId4" Type="http://schemas.openxmlformats.org/officeDocument/2006/relationships/hyperlink" Target="mailto:smaclin-hurd@citlib.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powerlibrary.libapps.c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a:stretch/>
        </p:blipFill>
        <p:spPr>
          <a:xfrm>
            <a:off x="3929573" y="1262567"/>
            <a:ext cx="4332876" cy="433287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Logging on to Chat:</a:t>
            </a:r>
            <a:endParaRPr/>
          </a:p>
        </p:txBody>
      </p:sp>
      <p:sp>
        <p:nvSpPr>
          <p:cNvPr id="154" name="Google Shape;154;p2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Clr>
                <a:schemeClr val="dk1"/>
              </a:buClr>
              <a:buSzPts val="2800"/>
              <a:buChar char="•"/>
            </a:pPr>
            <a:r>
              <a:rPr lang="en-US"/>
              <a:t>You can see your current “chat” status, either online or offline, at the top of the page</a:t>
            </a:r>
            <a:endParaRPr/>
          </a:p>
          <a:p>
            <a:pPr marL="685800" lvl="1" indent="-292100" algn="l" rtl="0">
              <a:lnSpc>
                <a:spcPct val="90000"/>
              </a:lnSpc>
              <a:spcBef>
                <a:spcPts val="1000"/>
              </a:spcBef>
              <a:spcAft>
                <a:spcPts val="0"/>
              </a:spcAft>
              <a:buClr>
                <a:schemeClr val="dk1"/>
              </a:buClr>
              <a:buSzPts val="2800"/>
              <a:buChar char="•"/>
            </a:pPr>
            <a:r>
              <a:rPr lang="en-US"/>
              <a:t>You can sign in here by clicking the </a:t>
            </a:r>
            <a:r>
              <a:rPr lang="en-US" b="1"/>
              <a:t>Sign In</a:t>
            </a:r>
            <a:r>
              <a:rPr lang="en-US"/>
              <a:t> link   OR</a:t>
            </a:r>
            <a:endParaRPr/>
          </a:p>
          <a:p>
            <a:pPr marL="685800" lvl="1" indent="-292100" algn="l" rtl="0">
              <a:lnSpc>
                <a:spcPct val="90000"/>
              </a:lnSpc>
              <a:spcBef>
                <a:spcPts val="1000"/>
              </a:spcBef>
              <a:spcAft>
                <a:spcPts val="0"/>
              </a:spcAft>
              <a:buClr>
                <a:schemeClr val="dk1"/>
              </a:buClr>
              <a:buSzPts val="2800"/>
              <a:buChar char="•"/>
            </a:pPr>
            <a:r>
              <a:rPr lang="en-US"/>
              <a:t>You can click the “</a:t>
            </a:r>
            <a:r>
              <a:rPr lang="en-US" b="1"/>
              <a:t>LibChat</a:t>
            </a:r>
            <a:r>
              <a:rPr lang="en-US"/>
              <a:t>” tab on the orange command bar and choose  Connect</a:t>
            </a:r>
            <a:endParaRPr/>
          </a:p>
          <a:p>
            <a:pPr marL="0" lvl="0" indent="0" algn="l" rtl="0">
              <a:lnSpc>
                <a:spcPct val="90000"/>
              </a:lnSpc>
              <a:spcBef>
                <a:spcPts val="1000"/>
              </a:spcBef>
              <a:spcAft>
                <a:spcPts val="0"/>
              </a:spcAft>
              <a:buNone/>
            </a:pPr>
            <a:endParaRPr/>
          </a:p>
        </p:txBody>
      </p:sp>
      <p:pic>
        <p:nvPicPr>
          <p:cNvPr id="155" name="Google Shape;155;p22" descr="Screen Clipping"/>
          <p:cNvPicPr preferRelativeResize="0"/>
          <p:nvPr/>
        </p:nvPicPr>
        <p:blipFill rotWithShape="1">
          <a:blip r:embed="rId3">
            <a:alphaModFix/>
          </a:blip>
          <a:srcRect b="53264"/>
          <a:stretch/>
        </p:blipFill>
        <p:spPr>
          <a:xfrm>
            <a:off x="669775" y="4670250"/>
            <a:ext cx="10852476" cy="2187750"/>
          </a:xfrm>
          <a:prstGeom prst="rect">
            <a:avLst/>
          </a:prstGeom>
          <a:noFill/>
          <a:ln>
            <a:noFill/>
          </a:ln>
        </p:spPr>
      </p:pic>
      <p:sp>
        <p:nvSpPr>
          <p:cNvPr id="156" name="Google Shape;156;p22"/>
          <p:cNvSpPr/>
          <p:nvPr/>
        </p:nvSpPr>
        <p:spPr>
          <a:xfrm>
            <a:off x="4717225" y="4606100"/>
            <a:ext cx="817200" cy="463200"/>
          </a:xfrm>
          <a:prstGeom prst="ellipse">
            <a:avLst/>
          </a:prstGeom>
          <a:no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2"/>
          <p:cNvSpPr/>
          <p:nvPr/>
        </p:nvSpPr>
        <p:spPr>
          <a:xfrm>
            <a:off x="8479100" y="5319975"/>
            <a:ext cx="817200" cy="463200"/>
          </a:xfrm>
          <a:prstGeom prst="ellipse">
            <a:avLst/>
          </a:prstGeom>
          <a:no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WAGGIN Chat </a:t>
            </a:r>
            <a:r>
              <a:rPr lang="en-US" i="1"/>
              <a:t>versus </a:t>
            </a:r>
            <a:r>
              <a:rPr lang="en-US"/>
              <a:t>PA Public Chat:</a:t>
            </a:r>
            <a:endParaRPr/>
          </a:p>
        </p:txBody>
      </p:sp>
      <p:sp>
        <p:nvSpPr>
          <p:cNvPr id="163" name="Google Shape;163;p2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Clr>
                <a:schemeClr val="dk1"/>
              </a:buClr>
              <a:buSzPts val="2800"/>
              <a:buChar char="•"/>
            </a:pPr>
            <a:r>
              <a:rPr lang="en-US"/>
              <a:t>Some of you will be staffing the WAGGIN Chat with a Librarian service, while others will be staffing both WAGGIN Chat and PA Public Chat</a:t>
            </a:r>
            <a:endParaRPr/>
          </a:p>
          <a:p>
            <a:pPr marL="685800" lvl="1" indent="-228600" algn="l" rtl="0">
              <a:lnSpc>
                <a:spcPct val="90000"/>
              </a:lnSpc>
              <a:spcBef>
                <a:spcPts val="1000"/>
              </a:spcBef>
              <a:spcAft>
                <a:spcPts val="0"/>
              </a:spcAft>
              <a:buSzPts val="1800"/>
              <a:buChar char="•"/>
            </a:pPr>
            <a:r>
              <a:rPr lang="en-US" b="1"/>
              <a:t>WAGGIN Chat with a Librarian</a:t>
            </a:r>
            <a:r>
              <a:rPr lang="en-US"/>
              <a:t> is the name for our local service, and is available primarily to patrons/residents of the WAGGIN Counties; </a:t>
            </a:r>
            <a:endParaRPr/>
          </a:p>
          <a:p>
            <a:pPr marL="1143000" lvl="2" indent="-228600" algn="l" rtl="0">
              <a:lnSpc>
                <a:spcPct val="90000"/>
              </a:lnSpc>
              <a:spcBef>
                <a:spcPts val="1000"/>
              </a:spcBef>
              <a:spcAft>
                <a:spcPts val="0"/>
              </a:spcAft>
              <a:buSzPts val="1800"/>
              <a:buChar char="•"/>
            </a:pPr>
            <a:r>
              <a:rPr lang="en-US"/>
              <a:t>Patrons/residents can get to the WAGGIN Chat page by accessing the links on any of the WAGGIN libraries’ web pages</a:t>
            </a:r>
            <a:endParaRPr/>
          </a:p>
          <a:p>
            <a:pPr marL="685800" lvl="1" indent="-228600" algn="l" rtl="0">
              <a:lnSpc>
                <a:spcPct val="90000"/>
              </a:lnSpc>
              <a:spcBef>
                <a:spcPts val="1000"/>
              </a:spcBef>
              <a:spcAft>
                <a:spcPts val="0"/>
              </a:spcAft>
              <a:buSzPts val="1800"/>
              <a:buChar char="•"/>
            </a:pPr>
            <a:r>
              <a:rPr lang="en-US" b="1"/>
              <a:t>PA Public Chat with a Librarian</a:t>
            </a:r>
            <a:r>
              <a:rPr lang="en-US"/>
              <a:t> are online “chats” coming from all across the state of Pennsylvania</a:t>
            </a:r>
            <a:endParaRPr/>
          </a:p>
          <a:p>
            <a:pPr marL="1143000" lvl="2" indent="-228600" algn="l" rtl="0">
              <a:lnSpc>
                <a:spcPct val="90000"/>
              </a:lnSpc>
              <a:spcBef>
                <a:spcPts val="1000"/>
              </a:spcBef>
              <a:spcAft>
                <a:spcPts val="0"/>
              </a:spcAft>
              <a:buSzPts val="1800"/>
              <a:buChar char="•"/>
            </a:pPr>
            <a:r>
              <a:rPr lang="en-US"/>
              <a:t>Patrons/residents can get to the PA Public Chat page by accessing links on library websites, through library system pages, or through the PA POWER Library website</a:t>
            </a:r>
            <a:endParaRPr/>
          </a:p>
          <a:p>
            <a:pPr marL="0" lvl="0" indent="0" algn="l" rtl="0">
              <a:lnSpc>
                <a:spcPct val="90000"/>
              </a:lnSpc>
              <a:spcBef>
                <a:spcPts val="10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body" idx="1"/>
          </p:nvPr>
        </p:nvSpPr>
        <p:spPr>
          <a:xfrm>
            <a:off x="838200" y="208550"/>
            <a:ext cx="3646200" cy="59682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1000"/>
              </a:spcBef>
              <a:spcAft>
                <a:spcPts val="0"/>
              </a:spcAft>
              <a:buNone/>
            </a:pPr>
            <a:r>
              <a:rPr lang="en-US" sz="3400" b="1"/>
              <a:t>Logging on to Chat: </a:t>
            </a:r>
            <a:endParaRPr sz="3400" b="1"/>
          </a:p>
          <a:p>
            <a:pPr marL="0" lvl="0" indent="0" algn="ctr" rtl="0">
              <a:lnSpc>
                <a:spcPct val="50000"/>
              </a:lnSpc>
              <a:spcBef>
                <a:spcPts val="1000"/>
              </a:spcBef>
              <a:spcAft>
                <a:spcPts val="0"/>
              </a:spcAft>
              <a:buNone/>
            </a:pPr>
            <a:r>
              <a:rPr lang="en-US"/>
              <a:t>WAGGIN Chat</a:t>
            </a:r>
            <a:endParaRPr/>
          </a:p>
          <a:p>
            <a:pPr marL="0" lvl="0" indent="0" algn="ctr" rtl="0">
              <a:lnSpc>
                <a:spcPct val="50000"/>
              </a:lnSpc>
              <a:spcBef>
                <a:spcPts val="1000"/>
              </a:spcBef>
              <a:spcAft>
                <a:spcPts val="0"/>
              </a:spcAft>
              <a:buNone/>
            </a:pPr>
            <a:r>
              <a:rPr lang="en-US" i="1"/>
              <a:t>(Local Monitoring)</a:t>
            </a:r>
            <a:endParaRPr i="1"/>
          </a:p>
        </p:txBody>
      </p:sp>
      <p:sp>
        <p:nvSpPr>
          <p:cNvPr id="169" name="Google Shape;169;p24"/>
          <p:cNvSpPr txBox="1">
            <a:spLocks noGrp="1"/>
          </p:cNvSpPr>
          <p:nvPr>
            <p:ph type="body" idx="1"/>
          </p:nvPr>
        </p:nvSpPr>
        <p:spPr>
          <a:xfrm>
            <a:off x="7696200" y="208625"/>
            <a:ext cx="3646200" cy="59682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1000"/>
              </a:spcBef>
              <a:spcAft>
                <a:spcPts val="0"/>
              </a:spcAft>
              <a:buNone/>
            </a:pPr>
            <a:r>
              <a:rPr lang="en-US" sz="3400" b="1"/>
              <a:t>Logging on to Chat: </a:t>
            </a:r>
            <a:endParaRPr sz="3400" b="1"/>
          </a:p>
          <a:p>
            <a:pPr marL="0" lvl="0" indent="0" algn="ctr" rtl="0">
              <a:lnSpc>
                <a:spcPct val="50000"/>
              </a:lnSpc>
              <a:spcBef>
                <a:spcPts val="1000"/>
              </a:spcBef>
              <a:spcAft>
                <a:spcPts val="0"/>
              </a:spcAft>
              <a:buNone/>
            </a:pPr>
            <a:r>
              <a:rPr lang="en-US"/>
              <a:t>PA Public Chat</a:t>
            </a:r>
            <a:endParaRPr/>
          </a:p>
          <a:p>
            <a:pPr marL="0" lvl="0" indent="0" algn="ctr" rtl="0">
              <a:lnSpc>
                <a:spcPct val="50000"/>
              </a:lnSpc>
              <a:spcBef>
                <a:spcPts val="1000"/>
              </a:spcBef>
              <a:spcAft>
                <a:spcPts val="0"/>
              </a:spcAft>
              <a:buNone/>
            </a:pPr>
            <a:r>
              <a:rPr lang="en-US" i="1"/>
              <a:t>(Co-Op Monitoring)</a:t>
            </a:r>
            <a:endParaRPr i="1"/>
          </a:p>
        </p:txBody>
      </p:sp>
      <p:pic>
        <p:nvPicPr>
          <p:cNvPr id="170" name="Google Shape;170;p24"/>
          <p:cNvPicPr preferRelativeResize="0"/>
          <p:nvPr/>
        </p:nvPicPr>
        <p:blipFill rotWithShape="1">
          <a:blip r:embed="rId3">
            <a:alphaModFix/>
          </a:blip>
          <a:srcRect b="1429"/>
          <a:stretch/>
        </p:blipFill>
        <p:spPr>
          <a:xfrm>
            <a:off x="838225" y="1599575"/>
            <a:ext cx="3646275" cy="5182225"/>
          </a:xfrm>
          <a:prstGeom prst="rect">
            <a:avLst/>
          </a:prstGeom>
          <a:noFill/>
          <a:ln>
            <a:noFill/>
          </a:ln>
        </p:spPr>
      </p:pic>
      <p:pic>
        <p:nvPicPr>
          <p:cNvPr id="171" name="Google Shape;171;p24"/>
          <p:cNvPicPr preferRelativeResize="0"/>
          <p:nvPr/>
        </p:nvPicPr>
        <p:blipFill rotWithShape="1">
          <a:blip r:embed="rId4">
            <a:alphaModFix/>
          </a:blip>
          <a:srcRect/>
          <a:stretch/>
        </p:blipFill>
        <p:spPr>
          <a:xfrm>
            <a:off x="7696200" y="1599575"/>
            <a:ext cx="3646275" cy="4394425"/>
          </a:xfrm>
          <a:prstGeom prst="rect">
            <a:avLst/>
          </a:prstGeom>
          <a:noFill/>
          <a:ln>
            <a:noFill/>
          </a:ln>
        </p:spPr>
      </p:pic>
      <p:sp>
        <p:nvSpPr>
          <p:cNvPr id="172" name="Google Shape;172;p24"/>
          <p:cNvSpPr/>
          <p:nvPr/>
        </p:nvSpPr>
        <p:spPr>
          <a:xfrm>
            <a:off x="899200" y="3109550"/>
            <a:ext cx="1346700" cy="463200"/>
          </a:xfrm>
          <a:prstGeom prst="ellipse">
            <a:avLst/>
          </a:prstGeom>
          <a:no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4"/>
          <p:cNvSpPr/>
          <p:nvPr/>
        </p:nvSpPr>
        <p:spPr>
          <a:xfrm>
            <a:off x="9020500" y="3109550"/>
            <a:ext cx="1346700" cy="463200"/>
          </a:xfrm>
          <a:prstGeom prst="ellipse">
            <a:avLst/>
          </a:prstGeom>
          <a:no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4"/>
          <p:cNvSpPr txBox="1">
            <a:spLocks noGrp="1"/>
          </p:cNvSpPr>
          <p:nvPr>
            <p:ph type="body" idx="1"/>
          </p:nvPr>
        </p:nvSpPr>
        <p:spPr>
          <a:xfrm>
            <a:off x="4815000" y="1599588"/>
            <a:ext cx="2550600" cy="5182200"/>
          </a:xfrm>
          <a:prstGeom prst="rect">
            <a:avLst/>
          </a:prstGeom>
          <a:noFill/>
          <a:ln>
            <a:noFill/>
          </a:ln>
        </p:spPr>
        <p:txBody>
          <a:bodyPr spcFirstLastPara="1" wrap="square" lIns="91425" tIns="45700" rIns="91425" bIns="45700" anchor="t" anchorCtr="0">
            <a:noAutofit/>
          </a:bodyPr>
          <a:lstStyle/>
          <a:p>
            <a:pPr marL="457200" lvl="0" indent="-374650" algn="l" rtl="0">
              <a:lnSpc>
                <a:spcPct val="90000"/>
              </a:lnSpc>
              <a:spcBef>
                <a:spcPts val="1000"/>
              </a:spcBef>
              <a:spcAft>
                <a:spcPts val="0"/>
              </a:spcAft>
              <a:buSzPts val="2300"/>
              <a:buChar char="•"/>
            </a:pPr>
            <a:r>
              <a:rPr lang="en-US" sz="2300"/>
              <a:t>To “turn” on/off a chat system, just click on the Offline/Online button to toggle it on/off</a:t>
            </a:r>
            <a:endParaRPr sz="2300"/>
          </a:p>
          <a:p>
            <a:pPr marL="457200" lvl="0" indent="0" algn="l" rtl="0">
              <a:lnSpc>
                <a:spcPct val="90000"/>
              </a:lnSpc>
              <a:spcBef>
                <a:spcPts val="1000"/>
              </a:spcBef>
              <a:spcAft>
                <a:spcPts val="0"/>
              </a:spcAft>
              <a:buNone/>
            </a:pPr>
            <a:endParaRPr sz="800"/>
          </a:p>
          <a:p>
            <a:pPr marL="457200" lvl="0" indent="-374650" algn="l" rtl="0">
              <a:lnSpc>
                <a:spcPct val="90000"/>
              </a:lnSpc>
              <a:spcBef>
                <a:spcPts val="1000"/>
              </a:spcBef>
              <a:spcAft>
                <a:spcPts val="0"/>
              </a:spcAft>
              <a:buSzPts val="2300"/>
              <a:buChar char="•"/>
            </a:pPr>
            <a:r>
              <a:rPr lang="en-US" sz="2300"/>
              <a:t>Remember to turn to toggle the </a:t>
            </a:r>
            <a:r>
              <a:rPr lang="en-US" sz="2300" b="1"/>
              <a:t>Notification - Sound</a:t>
            </a:r>
            <a:r>
              <a:rPr lang="en-US" sz="2300"/>
              <a:t> button, so that you will be notified when a new chat comes in!</a:t>
            </a:r>
            <a:endParaRPr sz="23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Claiming a Chat</a:t>
            </a:r>
            <a:endParaRPr/>
          </a:p>
        </p:txBody>
      </p:sp>
      <p:sp>
        <p:nvSpPr>
          <p:cNvPr id="180" name="Google Shape;180;p25"/>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When a new chat comes in, you will be notified several ways:</a:t>
            </a:r>
            <a:endParaRPr/>
          </a:p>
          <a:p>
            <a:pPr marL="914400" lvl="1" indent="-342900" algn="l" rtl="0">
              <a:spcBef>
                <a:spcPts val="0"/>
              </a:spcBef>
              <a:spcAft>
                <a:spcPts val="0"/>
              </a:spcAft>
              <a:buSzPts val="1800"/>
              <a:buChar char="•"/>
            </a:pPr>
            <a:r>
              <a:rPr lang="en-US"/>
              <a:t>A new chat will appear in the Chats tab</a:t>
            </a:r>
            <a:endParaRPr/>
          </a:p>
          <a:p>
            <a:pPr marL="914400" lvl="1" indent="-342900" algn="l" rtl="0">
              <a:spcBef>
                <a:spcPts val="0"/>
              </a:spcBef>
              <a:spcAft>
                <a:spcPts val="0"/>
              </a:spcAft>
              <a:buSzPts val="1800"/>
              <a:buChar char="•"/>
            </a:pPr>
            <a:r>
              <a:rPr lang="en-US"/>
              <a:t>A notification chime will sound (if you have sound notifications on) </a:t>
            </a:r>
            <a:endParaRPr/>
          </a:p>
          <a:p>
            <a:pPr marL="914400" lvl="0" indent="0" algn="l" rtl="0">
              <a:spcBef>
                <a:spcPts val="1000"/>
              </a:spcBef>
              <a:spcAft>
                <a:spcPts val="0"/>
              </a:spcAft>
              <a:buNone/>
            </a:pPr>
            <a:endParaRPr/>
          </a:p>
          <a:p>
            <a:pPr marL="457200" lvl="0" indent="0" algn="l" rtl="0">
              <a:spcBef>
                <a:spcPts val="1000"/>
              </a:spcBef>
              <a:spcAft>
                <a:spcPts val="0"/>
              </a:spcAft>
              <a:buNone/>
            </a:pPr>
            <a:endParaRPr/>
          </a:p>
        </p:txBody>
      </p:sp>
      <p:pic>
        <p:nvPicPr>
          <p:cNvPr id="181" name="Google Shape;181;p25"/>
          <p:cNvPicPr preferRelativeResize="0"/>
          <p:nvPr/>
        </p:nvPicPr>
        <p:blipFill>
          <a:blip r:embed="rId3">
            <a:alphaModFix/>
          </a:blip>
          <a:stretch>
            <a:fillRect/>
          </a:stretch>
        </p:blipFill>
        <p:spPr>
          <a:xfrm>
            <a:off x="3124700" y="3686175"/>
            <a:ext cx="6038850" cy="1924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Claiming a Chat</a:t>
            </a:r>
            <a:endParaRPr/>
          </a:p>
        </p:txBody>
      </p:sp>
      <p:sp>
        <p:nvSpPr>
          <p:cNvPr id="187" name="Google Shape;187;p2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To examine the chat before picking it up, from the Chats tab click on the patron’s name</a:t>
            </a:r>
            <a:endParaRPr/>
          </a:p>
          <a:p>
            <a:pPr marL="914400" lvl="1" indent="-342900" algn="l" rtl="0">
              <a:spcBef>
                <a:spcPts val="0"/>
              </a:spcBef>
              <a:spcAft>
                <a:spcPts val="0"/>
              </a:spcAft>
              <a:buSzPts val="1800"/>
              <a:buChar char="•"/>
            </a:pPr>
            <a:r>
              <a:rPr lang="en-US"/>
              <a:t>Their question will appear on the right-side of the screen</a:t>
            </a:r>
            <a:endParaRPr/>
          </a:p>
          <a:p>
            <a:pPr marL="914400" lvl="1" indent="-342900" algn="l" rtl="0">
              <a:spcBef>
                <a:spcPts val="0"/>
              </a:spcBef>
              <a:spcAft>
                <a:spcPts val="0"/>
              </a:spcAft>
              <a:buSzPts val="1800"/>
              <a:buChar char="•"/>
            </a:pPr>
            <a:r>
              <a:rPr lang="en-US"/>
              <a:t>Other information will appear on the left-side of the screen, including what Site they began their chat from and what Group Member Library they are coming from</a:t>
            </a:r>
            <a:endParaRPr/>
          </a:p>
        </p:txBody>
      </p:sp>
      <p:pic>
        <p:nvPicPr>
          <p:cNvPr id="188" name="Google Shape;188;p26"/>
          <p:cNvPicPr preferRelativeResize="0"/>
          <p:nvPr/>
        </p:nvPicPr>
        <p:blipFill>
          <a:blip r:embed="rId3">
            <a:alphaModFix/>
          </a:blip>
          <a:stretch>
            <a:fillRect/>
          </a:stretch>
        </p:blipFill>
        <p:spPr>
          <a:xfrm>
            <a:off x="1083163" y="4267176"/>
            <a:ext cx="10025675" cy="2322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Claiming a Chat</a:t>
            </a:r>
            <a:endParaRPr/>
          </a:p>
        </p:txBody>
      </p:sp>
      <p:sp>
        <p:nvSpPr>
          <p:cNvPr id="194" name="Google Shape;194;p2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To claim the chat, click blue </a:t>
            </a:r>
            <a:r>
              <a:rPr lang="en-US" b="1"/>
              <a:t>Claim Chat</a:t>
            </a:r>
            <a:r>
              <a:rPr lang="en-US"/>
              <a:t> button located to the right of the patron’s name in the Chat tab</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457200" lvl="0" indent="-342900" algn="l" rtl="0">
              <a:spcBef>
                <a:spcPts val="1000"/>
              </a:spcBef>
              <a:spcAft>
                <a:spcPts val="0"/>
              </a:spcAft>
              <a:buSzPts val="1800"/>
              <a:buChar char="•"/>
            </a:pPr>
            <a:r>
              <a:rPr lang="en-US"/>
              <a:t>The actual chat will display in the right-hand window</a:t>
            </a:r>
            <a:endParaRPr/>
          </a:p>
        </p:txBody>
      </p:sp>
      <p:pic>
        <p:nvPicPr>
          <p:cNvPr id="195" name="Google Shape;195;p27"/>
          <p:cNvPicPr preferRelativeResize="0"/>
          <p:nvPr/>
        </p:nvPicPr>
        <p:blipFill>
          <a:blip r:embed="rId3">
            <a:alphaModFix/>
          </a:blip>
          <a:stretch>
            <a:fillRect/>
          </a:stretch>
        </p:blipFill>
        <p:spPr>
          <a:xfrm>
            <a:off x="4015575" y="2904125"/>
            <a:ext cx="4160861" cy="1325700"/>
          </a:xfrm>
          <a:prstGeom prst="rect">
            <a:avLst/>
          </a:prstGeom>
          <a:noFill/>
          <a:ln>
            <a:noFill/>
          </a:ln>
        </p:spPr>
      </p:pic>
      <p:sp>
        <p:nvSpPr>
          <p:cNvPr id="196" name="Google Shape;196;p27"/>
          <p:cNvSpPr/>
          <p:nvPr/>
        </p:nvSpPr>
        <p:spPr>
          <a:xfrm>
            <a:off x="6826750" y="3601450"/>
            <a:ext cx="741000" cy="272100"/>
          </a:xfrm>
          <a:prstGeom prst="ellipse">
            <a:avLst/>
          </a:prstGeom>
          <a:no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7" name="Google Shape;197;p27"/>
          <p:cNvPicPr preferRelativeResize="0"/>
          <p:nvPr/>
        </p:nvPicPr>
        <p:blipFill>
          <a:blip r:embed="rId4">
            <a:alphaModFix/>
          </a:blip>
          <a:stretch>
            <a:fillRect/>
          </a:stretch>
        </p:blipFill>
        <p:spPr>
          <a:xfrm>
            <a:off x="3691938" y="5016500"/>
            <a:ext cx="4808126" cy="1394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Chatting</a:t>
            </a:r>
            <a:endParaRPr/>
          </a:p>
        </p:txBody>
      </p:sp>
      <p:sp>
        <p:nvSpPr>
          <p:cNvPr id="203" name="Google Shape;203;p28"/>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Enter your responses in the text box at the bottom of the right-side window</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457200" lvl="0" indent="0" algn="l" rtl="0">
              <a:spcBef>
                <a:spcPts val="1000"/>
              </a:spcBef>
              <a:spcAft>
                <a:spcPts val="0"/>
              </a:spcAft>
              <a:buNone/>
            </a:pPr>
            <a:endParaRPr/>
          </a:p>
        </p:txBody>
      </p:sp>
      <p:pic>
        <p:nvPicPr>
          <p:cNvPr id="204" name="Google Shape;204;p28"/>
          <p:cNvPicPr preferRelativeResize="0"/>
          <p:nvPr/>
        </p:nvPicPr>
        <p:blipFill>
          <a:blip r:embed="rId3">
            <a:alphaModFix/>
          </a:blip>
          <a:stretch>
            <a:fillRect/>
          </a:stretch>
        </p:blipFill>
        <p:spPr>
          <a:xfrm>
            <a:off x="3218504" y="2961377"/>
            <a:ext cx="5754999" cy="1137375"/>
          </a:xfrm>
          <a:prstGeom prst="rect">
            <a:avLst/>
          </a:prstGeom>
          <a:solidFill>
            <a:srgbClr val="ECECEC"/>
          </a:solidFill>
          <a:ln>
            <a:noFill/>
          </a:ln>
          <a:effectLst>
            <a:outerShdw blurRad="55000" dist="18000" dir="5400000" algn="tl" rotWithShape="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Chatting</a:t>
            </a:r>
            <a:endParaRPr/>
          </a:p>
        </p:txBody>
      </p:sp>
      <p:sp>
        <p:nvSpPr>
          <p:cNvPr id="210" name="Google Shape;210;p2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To help you, there are many “canned” responses already saved in LibAnswers for you to use</a:t>
            </a:r>
            <a:endParaRPr/>
          </a:p>
          <a:p>
            <a:pPr marL="914400" lvl="1" indent="-342900" algn="l" rtl="0">
              <a:spcBef>
                <a:spcPts val="0"/>
              </a:spcBef>
              <a:spcAft>
                <a:spcPts val="0"/>
              </a:spcAft>
              <a:buSzPts val="1800"/>
              <a:buChar char="•"/>
            </a:pPr>
            <a:r>
              <a:rPr lang="en-US"/>
              <a:t>These can help save you time when responding OR buy you time while you are looking for a response</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457200" lvl="0" indent="0" algn="l" rtl="0">
              <a:spcBef>
                <a:spcPts val="1000"/>
              </a:spcBef>
              <a:spcAft>
                <a:spcPts val="0"/>
              </a:spcAft>
              <a:buNone/>
            </a:pPr>
            <a:endParaRPr/>
          </a:p>
        </p:txBody>
      </p:sp>
      <p:pic>
        <p:nvPicPr>
          <p:cNvPr id="211" name="Google Shape;211;p29"/>
          <p:cNvPicPr preferRelativeResize="0"/>
          <p:nvPr/>
        </p:nvPicPr>
        <p:blipFill rotWithShape="1">
          <a:blip r:embed="rId3">
            <a:alphaModFix/>
          </a:blip>
          <a:srcRect b="12831"/>
          <a:stretch/>
        </p:blipFill>
        <p:spPr>
          <a:xfrm>
            <a:off x="4456275" y="3454675"/>
            <a:ext cx="3279475" cy="3319101"/>
          </a:xfrm>
          <a:prstGeom prst="rect">
            <a:avLst/>
          </a:prstGeom>
          <a:solidFill>
            <a:srgbClr val="ECECEC"/>
          </a:solidFill>
          <a:ln>
            <a:noFill/>
          </a:ln>
          <a:effectLst>
            <a:outerShdw blurRad="55000" dist="18000" dir="5400000" algn="tl" rotWithShape="0">
              <a:srgbClr val="000000">
                <a:alpha val="40000"/>
              </a:srgbClr>
            </a:outerShdw>
          </a:effectLst>
        </p:spPr>
      </p:pic>
      <p:pic>
        <p:nvPicPr>
          <p:cNvPr id="212" name="Google Shape;212;p29"/>
          <p:cNvPicPr preferRelativeResize="0"/>
          <p:nvPr/>
        </p:nvPicPr>
        <p:blipFill>
          <a:blip r:embed="rId4">
            <a:alphaModFix/>
          </a:blip>
          <a:stretch>
            <a:fillRect/>
          </a:stretch>
        </p:blipFill>
        <p:spPr>
          <a:xfrm>
            <a:off x="8223200" y="4885576"/>
            <a:ext cx="3813050" cy="945734"/>
          </a:xfrm>
          <a:prstGeom prst="rect">
            <a:avLst/>
          </a:prstGeom>
          <a:solidFill>
            <a:srgbClr val="ECECEC"/>
          </a:solidFill>
          <a:ln>
            <a:noFill/>
          </a:ln>
          <a:effectLst>
            <a:outerShdw blurRad="55000" dist="18000" dir="5400000" algn="tl" rotWithShape="0">
              <a:srgbClr val="000000">
                <a:alpha val="40000"/>
              </a:srgbClr>
            </a:outerShdw>
          </a:effectLst>
        </p:spPr>
      </p:pic>
      <p:pic>
        <p:nvPicPr>
          <p:cNvPr id="213" name="Google Shape;213;p29"/>
          <p:cNvPicPr preferRelativeResize="0"/>
          <p:nvPr/>
        </p:nvPicPr>
        <p:blipFill>
          <a:blip r:embed="rId5">
            <a:alphaModFix/>
          </a:blip>
          <a:stretch>
            <a:fillRect/>
          </a:stretch>
        </p:blipFill>
        <p:spPr>
          <a:xfrm>
            <a:off x="155744" y="4981646"/>
            <a:ext cx="3813048" cy="753585"/>
          </a:xfrm>
          <a:prstGeom prst="rect">
            <a:avLst/>
          </a:prstGeom>
          <a:solidFill>
            <a:srgbClr val="ECECEC"/>
          </a:solidFill>
          <a:ln>
            <a:noFill/>
          </a:ln>
          <a:effectLst>
            <a:outerShdw blurRad="55000" dist="18000" dir="5400000" algn="tl" rotWithShape="0">
              <a:srgbClr val="000000">
                <a:alpha val="40000"/>
              </a:srgbClr>
            </a:outerShdw>
          </a:effectLst>
        </p:spPr>
      </p:pic>
      <p:sp>
        <p:nvSpPr>
          <p:cNvPr id="214" name="Google Shape;214;p29"/>
          <p:cNvSpPr/>
          <p:nvPr/>
        </p:nvSpPr>
        <p:spPr>
          <a:xfrm>
            <a:off x="4052038" y="5161938"/>
            <a:ext cx="321000" cy="393000"/>
          </a:xfrm>
          <a:prstGeom prst="rightArrow">
            <a:avLst>
              <a:gd name="adj1" fmla="val 50000"/>
              <a:gd name="adj2" fmla="val 50000"/>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9"/>
          <p:cNvSpPr/>
          <p:nvPr/>
        </p:nvSpPr>
        <p:spPr>
          <a:xfrm>
            <a:off x="7818975" y="5161938"/>
            <a:ext cx="321000" cy="393000"/>
          </a:xfrm>
          <a:prstGeom prst="rightArrow">
            <a:avLst>
              <a:gd name="adj1" fmla="val 50000"/>
              <a:gd name="adj2" fmla="val 50000"/>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Chatting</a:t>
            </a:r>
            <a:endParaRPr/>
          </a:p>
        </p:txBody>
      </p:sp>
      <p:sp>
        <p:nvSpPr>
          <p:cNvPr id="221" name="Google Shape;221;p30"/>
          <p:cNvSpPr txBox="1">
            <a:spLocks noGrp="1"/>
          </p:cNvSpPr>
          <p:nvPr>
            <p:ph type="body" idx="1"/>
          </p:nvPr>
        </p:nvSpPr>
        <p:spPr>
          <a:xfrm>
            <a:off x="838200" y="1825625"/>
            <a:ext cx="10515600" cy="50325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Perform your Reference Interview and begin helping the patron </a:t>
            </a:r>
            <a:endParaRPr sz="2400" i="1"/>
          </a:p>
          <a:p>
            <a:pPr marL="914400" lvl="0" indent="0" algn="l" rtl="0">
              <a:spcBef>
                <a:spcPts val="1000"/>
              </a:spcBef>
              <a:spcAft>
                <a:spcPts val="0"/>
              </a:spcAft>
              <a:buNone/>
            </a:pPr>
            <a:endParaRPr sz="100" i="1"/>
          </a:p>
          <a:p>
            <a:pPr marL="457200" lvl="0" indent="-342900" algn="l" rtl="0">
              <a:spcBef>
                <a:spcPts val="1000"/>
              </a:spcBef>
              <a:spcAft>
                <a:spcPts val="0"/>
              </a:spcAft>
              <a:buSzPts val="1800"/>
              <a:buChar char="•"/>
            </a:pPr>
            <a:r>
              <a:rPr lang="en-US"/>
              <a:t>Things to remember:</a:t>
            </a:r>
            <a:endParaRPr/>
          </a:p>
          <a:p>
            <a:pPr marL="914400" lvl="1" indent="-342900" algn="l" rtl="0">
              <a:spcBef>
                <a:spcPts val="0"/>
              </a:spcBef>
              <a:spcAft>
                <a:spcPts val="0"/>
              </a:spcAft>
              <a:buSzPts val="1800"/>
              <a:buChar char="•"/>
            </a:pPr>
            <a:r>
              <a:rPr lang="en-US" i="1"/>
              <a:t>Genuine questions deserve genuine answers--don’t automatically refer a patron back to their home library IF a potential solution can be found</a:t>
            </a:r>
            <a:endParaRPr i="1"/>
          </a:p>
          <a:p>
            <a:pPr marL="914400" lvl="0" indent="0" algn="l" rtl="0">
              <a:spcBef>
                <a:spcPts val="1000"/>
              </a:spcBef>
              <a:spcAft>
                <a:spcPts val="0"/>
              </a:spcAft>
              <a:buNone/>
            </a:pPr>
            <a:endParaRPr sz="100" i="1"/>
          </a:p>
          <a:p>
            <a:pPr marL="914400" lvl="1" indent="-342900" algn="l" rtl="0">
              <a:spcBef>
                <a:spcPts val="500"/>
              </a:spcBef>
              <a:spcAft>
                <a:spcPts val="0"/>
              </a:spcAft>
              <a:buSzPts val="1800"/>
              <a:buChar char="•"/>
            </a:pPr>
            <a:r>
              <a:rPr lang="en-US" i="1"/>
              <a:t>Sometimes you have to tweak out the real question, particularly if a patron’s opening statement is “hey” or “do you play minecraft?”</a:t>
            </a:r>
            <a:endParaRPr i="1"/>
          </a:p>
          <a:p>
            <a:pPr marL="914400" lvl="0" indent="0" algn="l" rtl="0">
              <a:spcBef>
                <a:spcPts val="1000"/>
              </a:spcBef>
              <a:spcAft>
                <a:spcPts val="0"/>
              </a:spcAft>
              <a:buNone/>
            </a:pPr>
            <a:endParaRPr sz="100" i="1"/>
          </a:p>
          <a:p>
            <a:pPr marL="914400" lvl="1" indent="-342900" algn="l" rtl="0">
              <a:spcBef>
                <a:spcPts val="500"/>
              </a:spcBef>
              <a:spcAft>
                <a:spcPts val="0"/>
              </a:spcAft>
              <a:buSzPts val="1800"/>
              <a:buChar char="•"/>
            </a:pPr>
            <a:r>
              <a:rPr lang="en-US" i="1"/>
              <a:t>Some questions can be quickly answered--typically these are referred to as “ready reference”, and the answers can be found easily on the internet</a:t>
            </a:r>
            <a:endParaRPr i="1"/>
          </a:p>
          <a:p>
            <a:pPr marL="914400" lvl="0" indent="0" algn="l" rtl="0">
              <a:spcBef>
                <a:spcPts val="1000"/>
              </a:spcBef>
              <a:spcAft>
                <a:spcPts val="0"/>
              </a:spcAft>
              <a:buNone/>
            </a:pPr>
            <a:endParaRPr sz="100" i="1"/>
          </a:p>
          <a:p>
            <a:pPr marL="914400" lvl="1" indent="-342900" algn="l" rtl="0">
              <a:spcBef>
                <a:spcPts val="500"/>
              </a:spcBef>
              <a:spcAft>
                <a:spcPts val="0"/>
              </a:spcAft>
              <a:buSzPts val="1800"/>
              <a:buChar char="•"/>
            </a:pPr>
            <a:r>
              <a:rPr lang="en-US" i="1"/>
              <a:t>Other questions may require you to lead a patron to a source or provide the patron with a search query--the purpose of chat isn’t always to give an exact answer</a:t>
            </a:r>
            <a:endParaRPr i="1"/>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457200" lvl="0" indent="0" algn="l" rtl="0">
              <a:spcBef>
                <a:spcPts val="100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Chatting</a:t>
            </a:r>
            <a:endParaRPr/>
          </a:p>
        </p:txBody>
      </p:sp>
      <p:sp>
        <p:nvSpPr>
          <p:cNvPr id="227" name="Google Shape;227;p31"/>
          <p:cNvSpPr txBox="1">
            <a:spLocks noGrp="1"/>
          </p:cNvSpPr>
          <p:nvPr>
            <p:ph type="body" idx="1"/>
          </p:nvPr>
        </p:nvSpPr>
        <p:spPr>
          <a:xfrm>
            <a:off x="838200" y="1825625"/>
            <a:ext cx="10515600" cy="47595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Should you need it, each system who participates in Chat with a Librarian has their own unique FAQ, which covers library-specific information such as hours, printing, room rentals, and more</a:t>
            </a:r>
            <a:endParaRPr/>
          </a:p>
          <a:p>
            <a:pPr marL="914400" lvl="0" indent="0" algn="l" rtl="0">
              <a:spcBef>
                <a:spcPts val="1000"/>
              </a:spcBef>
              <a:spcAft>
                <a:spcPts val="0"/>
              </a:spcAft>
              <a:buNone/>
            </a:pPr>
            <a:endParaRPr sz="800"/>
          </a:p>
          <a:p>
            <a:pPr marL="457200" lvl="0" indent="-342900" algn="l" rtl="0">
              <a:spcBef>
                <a:spcPts val="1000"/>
              </a:spcBef>
              <a:spcAft>
                <a:spcPts val="0"/>
              </a:spcAft>
              <a:buSzPts val="1800"/>
              <a:buChar char="•"/>
            </a:pPr>
            <a:r>
              <a:rPr lang="en-US"/>
              <a:t>To access an FAQ, click on the FAQ tab at the top of the chat window</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457200" lvl="0" indent="-342900" algn="l" rtl="0">
              <a:spcBef>
                <a:spcPts val="1000"/>
              </a:spcBef>
              <a:spcAft>
                <a:spcPts val="0"/>
              </a:spcAft>
              <a:buSzPts val="1800"/>
              <a:buChar char="•"/>
            </a:pPr>
            <a:r>
              <a:rPr lang="en-US" i="1"/>
              <a:t>Note:  FAQs for patrons accessing Chat from the POWER Library page will be general, and not specific to their actual home library</a:t>
            </a:r>
            <a:endParaRPr i="1"/>
          </a:p>
        </p:txBody>
      </p:sp>
      <p:pic>
        <p:nvPicPr>
          <p:cNvPr id="228" name="Google Shape;228;p31"/>
          <p:cNvPicPr preferRelativeResize="0"/>
          <p:nvPr/>
        </p:nvPicPr>
        <p:blipFill>
          <a:blip r:embed="rId3">
            <a:alphaModFix/>
          </a:blip>
          <a:stretch>
            <a:fillRect/>
          </a:stretch>
        </p:blipFill>
        <p:spPr>
          <a:xfrm>
            <a:off x="781948" y="4088100"/>
            <a:ext cx="10628126" cy="1250375"/>
          </a:xfrm>
          <a:prstGeom prst="rect">
            <a:avLst/>
          </a:prstGeom>
          <a:noFill/>
          <a:ln>
            <a:noFill/>
          </a:ln>
        </p:spPr>
      </p:pic>
      <p:sp>
        <p:nvSpPr>
          <p:cNvPr id="229" name="Google Shape;229;p31"/>
          <p:cNvSpPr/>
          <p:nvPr/>
        </p:nvSpPr>
        <p:spPr>
          <a:xfrm>
            <a:off x="2623738" y="4989075"/>
            <a:ext cx="626700" cy="349500"/>
          </a:xfrm>
          <a:prstGeom prst="ellipse">
            <a:avLst/>
          </a:prstGeom>
          <a:no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Calibri"/>
              <a:buNone/>
            </a:pPr>
            <a:r>
              <a:rPr lang="en-US" sz="3600" b="1"/>
              <a:t>Welcome!</a:t>
            </a:r>
            <a:r>
              <a:rPr lang="en-US" sz="3600"/>
              <a:t>  </a:t>
            </a:r>
            <a:br>
              <a:rPr lang="en-US" sz="3600"/>
            </a:br>
            <a:r>
              <a:rPr lang="en-US" sz="3600"/>
              <a:t>Thank you for being part of our WAGGIN Chat Team  </a:t>
            </a:r>
            <a:endParaRPr sz="3600"/>
          </a:p>
        </p:txBody>
      </p:sp>
      <p:sp>
        <p:nvSpPr>
          <p:cNvPr id="90" name="Google Shape;90;p14"/>
          <p:cNvSpPr txBox="1">
            <a:spLocks noGrp="1"/>
          </p:cNvSpPr>
          <p:nvPr>
            <p:ph type="body" idx="1"/>
          </p:nvPr>
        </p:nvSpPr>
        <p:spPr>
          <a:xfrm>
            <a:off x="838200" y="1941100"/>
            <a:ext cx="3051900" cy="42546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1000"/>
              </a:spcBef>
              <a:spcAft>
                <a:spcPts val="0"/>
              </a:spcAft>
              <a:buNone/>
            </a:pPr>
            <a:r>
              <a:rPr lang="en-US" sz="2060" b="1"/>
              <a:t>Local Chat</a:t>
            </a:r>
            <a:endParaRPr sz="2060" b="1"/>
          </a:p>
          <a:p>
            <a:pPr marL="0" lvl="0" indent="0" algn="l" rtl="0">
              <a:lnSpc>
                <a:spcPct val="80000"/>
              </a:lnSpc>
              <a:spcBef>
                <a:spcPts val="1000"/>
              </a:spcBef>
              <a:spcAft>
                <a:spcPts val="0"/>
              </a:spcAft>
              <a:buNone/>
            </a:pPr>
            <a:r>
              <a:rPr lang="en-US" sz="1500"/>
              <a:t>Kathy Douglas, Bowlby</a:t>
            </a:r>
            <a:endParaRPr sz="2900"/>
          </a:p>
          <a:p>
            <a:pPr marL="0" lvl="0" indent="0" algn="l" rtl="0">
              <a:lnSpc>
                <a:spcPct val="80000"/>
              </a:lnSpc>
              <a:spcBef>
                <a:spcPts val="1000"/>
              </a:spcBef>
              <a:spcAft>
                <a:spcPts val="0"/>
              </a:spcAft>
              <a:buNone/>
            </a:pPr>
            <a:r>
              <a:rPr lang="en-US" sz="1500"/>
              <a:t>Patty Hartenbach, Peters Twp</a:t>
            </a:r>
            <a:endParaRPr sz="1500"/>
          </a:p>
          <a:p>
            <a:pPr marL="0" lvl="0" indent="0" algn="l" rtl="0">
              <a:lnSpc>
                <a:spcPct val="80000"/>
              </a:lnSpc>
              <a:spcBef>
                <a:spcPts val="1000"/>
              </a:spcBef>
              <a:spcAft>
                <a:spcPts val="0"/>
              </a:spcAft>
              <a:buNone/>
            </a:pPr>
            <a:r>
              <a:rPr lang="en-US" sz="1500"/>
              <a:t>Michelle Jones, Uniontown</a:t>
            </a:r>
            <a:endParaRPr sz="1500"/>
          </a:p>
          <a:p>
            <a:pPr marL="0" lvl="0" indent="0" algn="l" rtl="0">
              <a:lnSpc>
                <a:spcPct val="80000"/>
              </a:lnSpc>
              <a:spcBef>
                <a:spcPts val="1000"/>
              </a:spcBef>
              <a:spcAft>
                <a:spcPts val="0"/>
              </a:spcAft>
              <a:buNone/>
            </a:pPr>
            <a:r>
              <a:rPr lang="en-US" sz="1500"/>
              <a:t>Mary Kipling, Peters Twp</a:t>
            </a:r>
            <a:endParaRPr sz="1500"/>
          </a:p>
          <a:p>
            <a:pPr marL="0" lvl="0" indent="0" algn="l" rtl="0">
              <a:lnSpc>
                <a:spcPct val="80000"/>
              </a:lnSpc>
              <a:spcBef>
                <a:spcPts val="1000"/>
              </a:spcBef>
              <a:spcAft>
                <a:spcPts val="0"/>
              </a:spcAft>
              <a:buNone/>
            </a:pPr>
            <a:r>
              <a:rPr lang="en-US" sz="1500"/>
              <a:t>Sydney Krawiec, Peters Twp</a:t>
            </a:r>
            <a:endParaRPr sz="1500"/>
          </a:p>
          <a:p>
            <a:pPr marL="0" lvl="0" indent="0" algn="l" rtl="0">
              <a:lnSpc>
                <a:spcPct val="80000"/>
              </a:lnSpc>
              <a:spcBef>
                <a:spcPts val="1000"/>
              </a:spcBef>
              <a:spcAft>
                <a:spcPts val="0"/>
              </a:spcAft>
              <a:buNone/>
            </a:pPr>
            <a:r>
              <a:rPr lang="en-US" sz="1500"/>
              <a:t>Donna Lehman, Bowlby</a:t>
            </a:r>
            <a:endParaRPr sz="2900"/>
          </a:p>
          <a:p>
            <a:pPr marL="0" lvl="0" indent="0" algn="l" rtl="0">
              <a:lnSpc>
                <a:spcPct val="80000"/>
              </a:lnSpc>
              <a:spcBef>
                <a:spcPts val="1000"/>
              </a:spcBef>
              <a:spcAft>
                <a:spcPts val="0"/>
              </a:spcAft>
              <a:buNone/>
            </a:pPr>
            <a:r>
              <a:rPr lang="en-US" sz="1500"/>
              <a:t>Stephanie Shultz, Peters Twp</a:t>
            </a:r>
            <a:endParaRPr sz="1500"/>
          </a:p>
          <a:p>
            <a:pPr marL="0" lvl="0" indent="0" algn="l" rtl="0">
              <a:lnSpc>
                <a:spcPct val="80000"/>
              </a:lnSpc>
              <a:spcBef>
                <a:spcPts val="1000"/>
              </a:spcBef>
              <a:spcAft>
                <a:spcPts val="0"/>
              </a:spcAft>
              <a:buNone/>
            </a:pPr>
            <a:r>
              <a:rPr lang="en-US" sz="1500"/>
              <a:t>Susan Strnisha, Citizens</a:t>
            </a:r>
            <a:endParaRPr sz="1500"/>
          </a:p>
          <a:p>
            <a:pPr marL="0" lvl="0" indent="0" algn="l" rtl="0">
              <a:lnSpc>
                <a:spcPct val="80000"/>
              </a:lnSpc>
              <a:spcBef>
                <a:spcPts val="1000"/>
              </a:spcBef>
              <a:spcAft>
                <a:spcPts val="0"/>
              </a:spcAft>
              <a:buNone/>
            </a:pPr>
            <a:r>
              <a:rPr lang="en-US" sz="1500"/>
              <a:t>Bill Zirkle, Carnegie Free</a:t>
            </a:r>
            <a:endParaRPr sz="2900"/>
          </a:p>
        </p:txBody>
      </p:sp>
      <p:pic>
        <p:nvPicPr>
          <p:cNvPr id="91" name="Google Shape;91;p14"/>
          <p:cNvPicPr preferRelativeResize="0"/>
          <p:nvPr/>
        </p:nvPicPr>
        <p:blipFill rotWithShape="1">
          <a:blip r:embed="rId3">
            <a:alphaModFix/>
          </a:blip>
          <a:srcRect/>
          <a:stretch/>
        </p:blipFill>
        <p:spPr>
          <a:xfrm>
            <a:off x="4907388" y="2580945"/>
            <a:ext cx="2377225" cy="237722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92" name="Google Shape;92;p14"/>
          <p:cNvSpPr txBox="1"/>
          <p:nvPr/>
        </p:nvSpPr>
        <p:spPr>
          <a:xfrm>
            <a:off x="8390025" y="1941100"/>
            <a:ext cx="3801900" cy="4547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1000"/>
              </a:spcBef>
              <a:spcAft>
                <a:spcPts val="0"/>
              </a:spcAft>
              <a:buNone/>
            </a:pPr>
            <a:r>
              <a:rPr lang="en-US" sz="2060" b="1">
                <a:solidFill>
                  <a:schemeClr val="dk1"/>
                </a:solidFill>
                <a:latin typeface="Calibri"/>
                <a:ea typeface="Calibri"/>
                <a:cs typeface="Calibri"/>
                <a:sym typeface="Calibri"/>
              </a:rPr>
              <a:t>Local &amp; PA Public Chat</a:t>
            </a:r>
            <a:endParaRPr sz="2060" b="1">
              <a:solidFill>
                <a:schemeClr val="dk1"/>
              </a:solidFill>
              <a:latin typeface="Calibri"/>
              <a:ea typeface="Calibri"/>
              <a:cs typeface="Calibri"/>
              <a:sym typeface="Calibri"/>
            </a:endParaRPr>
          </a:p>
          <a:p>
            <a:pPr marL="0" lvl="0" indent="0" algn="l" rtl="0">
              <a:lnSpc>
                <a:spcPct val="80000"/>
              </a:lnSpc>
              <a:spcBef>
                <a:spcPts val="1000"/>
              </a:spcBef>
              <a:spcAft>
                <a:spcPts val="0"/>
              </a:spcAft>
              <a:buNone/>
            </a:pPr>
            <a:r>
              <a:rPr lang="en-US" sz="1500">
                <a:solidFill>
                  <a:schemeClr val="dk1"/>
                </a:solidFill>
                <a:latin typeface="Calibri"/>
                <a:ea typeface="Calibri"/>
                <a:cs typeface="Calibri"/>
                <a:sym typeface="Calibri"/>
              </a:rPr>
              <a:t>Eileen Beveridge, Carnegie Free</a:t>
            </a:r>
            <a:endParaRPr sz="1500">
              <a:solidFill>
                <a:schemeClr val="dk1"/>
              </a:solidFill>
              <a:latin typeface="Calibri"/>
              <a:ea typeface="Calibri"/>
              <a:cs typeface="Calibri"/>
              <a:sym typeface="Calibri"/>
            </a:endParaRPr>
          </a:p>
          <a:p>
            <a:pPr marL="0" lvl="0" indent="0" algn="l" rtl="0">
              <a:lnSpc>
                <a:spcPct val="80000"/>
              </a:lnSpc>
              <a:spcBef>
                <a:spcPts val="1000"/>
              </a:spcBef>
              <a:spcAft>
                <a:spcPts val="0"/>
              </a:spcAft>
              <a:buNone/>
            </a:pPr>
            <a:r>
              <a:rPr lang="en-US" sz="1500">
                <a:solidFill>
                  <a:schemeClr val="dk1"/>
                </a:solidFill>
                <a:latin typeface="Calibri"/>
                <a:ea typeface="Calibri"/>
                <a:cs typeface="Calibri"/>
                <a:sym typeface="Calibri"/>
              </a:rPr>
              <a:t>Linda Esposito, Peters Twp</a:t>
            </a:r>
            <a:endParaRPr sz="1500">
              <a:solidFill>
                <a:schemeClr val="dk1"/>
              </a:solidFill>
              <a:latin typeface="Calibri"/>
              <a:ea typeface="Calibri"/>
              <a:cs typeface="Calibri"/>
              <a:sym typeface="Calibri"/>
            </a:endParaRPr>
          </a:p>
          <a:p>
            <a:pPr marL="0" lvl="0" indent="0" algn="l" rtl="0">
              <a:lnSpc>
                <a:spcPct val="80000"/>
              </a:lnSpc>
              <a:spcBef>
                <a:spcPts val="1000"/>
              </a:spcBef>
              <a:spcAft>
                <a:spcPts val="0"/>
              </a:spcAft>
              <a:buNone/>
            </a:pPr>
            <a:r>
              <a:rPr lang="en-US" sz="1500">
                <a:solidFill>
                  <a:schemeClr val="dk1"/>
                </a:solidFill>
                <a:latin typeface="Calibri"/>
                <a:ea typeface="Calibri"/>
                <a:cs typeface="Calibri"/>
                <a:sym typeface="Calibri"/>
              </a:rPr>
              <a:t>Christy Fusco, Uniontown</a:t>
            </a:r>
            <a:endParaRPr sz="1500">
              <a:solidFill>
                <a:schemeClr val="dk1"/>
              </a:solidFill>
              <a:latin typeface="Calibri"/>
              <a:ea typeface="Calibri"/>
              <a:cs typeface="Calibri"/>
              <a:sym typeface="Calibri"/>
            </a:endParaRPr>
          </a:p>
          <a:p>
            <a:pPr marL="0" lvl="0" indent="0" algn="l" rtl="0">
              <a:lnSpc>
                <a:spcPct val="80000"/>
              </a:lnSpc>
              <a:spcBef>
                <a:spcPts val="1000"/>
              </a:spcBef>
              <a:spcAft>
                <a:spcPts val="0"/>
              </a:spcAft>
              <a:buNone/>
            </a:pPr>
            <a:r>
              <a:rPr lang="en-US" sz="1500">
                <a:solidFill>
                  <a:schemeClr val="dk1"/>
                </a:solidFill>
                <a:latin typeface="Calibri"/>
                <a:ea typeface="Calibri"/>
                <a:cs typeface="Calibri"/>
                <a:sym typeface="Calibri"/>
              </a:rPr>
              <a:t>Laura Swanson, Chartiers-Houston</a:t>
            </a:r>
            <a:endParaRPr sz="1500">
              <a:solidFill>
                <a:schemeClr val="dk1"/>
              </a:solidFill>
              <a:latin typeface="Calibri"/>
              <a:ea typeface="Calibri"/>
              <a:cs typeface="Calibri"/>
              <a:sym typeface="Calibri"/>
            </a:endParaRPr>
          </a:p>
          <a:p>
            <a:pPr marL="0" lvl="0" indent="0" algn="l" rtl="0">
              <a:lnSpc>
                <a:spcPct val="80000"/>
              </a:lnSpc>
              <a:spcBef>
                <a:spcPts val="1000"/>
              </a:spcBef>
              <a:spcAft>
                <a:spcPts val="0"/>
              </a:spcAft>
              <a:buNone/>
            </a:pPr>
            <a:r>
              <a:rPr lang="en-US" sz="1500">
                <a:solidFill>
                  <a:schemeClr val="dk1"/>
                </a:solidFill>
                <a:latin typeface="Calibri"/>
                <a:ea typeface="Calibri"/>
                <a:cs typeface="Calibri"/>
                <a:sym typeface="Calibri"/>
              </a:rPr>
              <a:t>Jessica McClelland, Citizens </a:t>
            </a:r>
            <a:endParaRPr sz="1500">
              <a:solidFill>
                <a:schemeClr val="dk1"/>
              </a:solidFill>
              <a:latin typeface="Calibri"/>
              <a:ea typeface="Calibri"/>
              <a:cs typeface="Calibri"/>
              <a:sym typeface="Calibri"/>
            </a:endParaRPr>
          </a:p>
          <a:p>
            <a:pPr marL="0" lvl="0" indent="0" algn="l" rtl="0">
              <a:lnSpc>
                <a:spcPct val="80000"/>
              </a:lnSpc>
              <a:spcBef>
                <a:spcPts val="1000"/>
              </a:spcBef>
              <a:spcAft>
                <a:spcPts val="0"/>
              </a:spcAft>
              <a:buNone/>
            </a:pPr>
            <a:r>
              <a:rPr lang="en-US" sz="1500">
                <a:solidFill>
                  <a:schemeClr val="dk1"/>
                </a:solidFill>
                <a:latin typeface="Calibri"/>
                <a:ea typeface="Calibri"/>
                <a:cs typeface="Calibri"/>
                <a:sym typeface="Calibri"/>
              </a:rPr>
              <a:t>Jessica Miller, WCLS</a:t>
            </a:r>
            <a:endParaRPr sz="1500">
              <a:solidFill>
                <a:schemeClr val="dk1"/>
              </a:solidFill>
              <a:latin typeface="Calibri"/>
              <a:ea typeface="Calibri"/>
              <a:cs typeface="Calibri"/>
              <a:sym typeface="Calibri"/>
            </a:endParaRPr>
          </a:p>
          <a:p>
            <a:pPr marL="0" lvl="0" indent="0" algn="l" rtl="0">
              <a:lnSpc>
                <a:spcPct val="80000"/>
              </a:lnSpc>
              <a:spcBef>
                <a:spcPts val="1000"/>
              </a:spcBef>
              <a:spcAft>
                <a:spcPts val="0"/>
              </a:spcAft>
              <a:buNone/>
            </a:pPr>
            <a:r>
              <a:rPr lang="en-US" sz="1500">
                <a:solidFill>
                  <a:schemeClr val="dk1"/>
                </a:solidFill>
                <a:latin typeface="Calibri"/>
                <a:ea typeface="Calibri"/>
                <a:cs typeface="Calibri"/>
                <a:sym typeface="Calibri"/>
              </a:rPr>
              <a:t>Sue Miller, Peters Twp</a:t>
            </a:r>
            <a:endParaRPr sz="1500">
              <a:solidFill>
                <a:schemeClr val="dk1"/>
              </a:solidFill>
              <a:latin typeface="Calibri"/>
              <a:ea typeface="Calibri"/>
              <a:cs typeface="Calibri"/>
              <a:sym typeface="Calibri"/>
            </a:endParaRPr>
          </a:p>
          <a:p>
            <a:pPr marL="0" lvl="0" indent="0" algn="l" rtl="0">
              <a:lnSpc>
                <a:spcPct val="80000"/>
              </a:lnSpc>
              <a:spcBef>
                <a:spcPts val="1000"/>
              </a:spcBef>
              <a:spcAft>
                <a:spcPts val="0"/>
              </a:spcAft>
              <a:buNone/>
            </a:pPr>
            <a:r>
              <a:rPr lang="en-US" sz="1500">
                <a:solidFill>
                  <a:schemeClr val="dk1"/>
                </a:solidFill>
                <a:latin typeface="Calibri"/>
                <a:ea typeface="Calibri"/>
                <a:cs typeface="Calibri"/>
                <a:sym typeface="Calibri"/>
              </a:rPr>
              <a:t>Shannon Pauley, Peters Twp</a:t>
            </a:r>
            <a:endParaRPr sz="2900">
              <a:solidFill>
                <a:schemeClr val="dk1"/>
              </a:solidFill>
              <a:latin typeface="Calibri"/>
              <a:ea typeface="Calibri"/>
              <a:cs typeface="Calibri"/>
              <a:sym typeface="Calibri"/>
            </a:endParaRPr>
          </a:p>
          <a:p>
            <a:pPr marL="0" lvl="0" indent="0" algn="l" rtl="0">
              <a:lnSpc>
                <a:spcPct val="80000"/>
              </a:lnSpc>
              <a:spcBef>
                <a:spcPts val="1000"/>
              </a:spcBef>
              <a:spcAft>
                <a:spcPts val="0"/>
              </a:spcAft>
              <a:buNone/>
            </a:pPr>
            <a:r>
              <a:rPr lang="en-US" sz="1500">
                <a:solidFill>
                  <a:schemeClr val="dk1"/>
                </a:solidFill>
                <a:latin typeface="Calibri"/>
                <a:ea typeface="Calibri"/>
                <a:cs typeface="Calibri"/>
                <a:sym typeface="Calibri"/>
              </a:rPr>
              <a:t>Melinda Tanner, District Services</a:t>
            </a:r>
            <a:endParaRPr sz="1500">
              <a:solidFill>
                <a:schemeClr val="dk1"/>
              </a:solidFill>
              <a:latin typeface="Calibri"/>
              <a:ea typeface="Calibri"/>
              <a:cs typeface="Calibri"/>
              <a:sym typeface="Calibri"/>
            </a:endParaRPr>
          </a:p>
          <a:p>
            <a:pPr marL="0" lvl="0" indent="0" algn="l" rtl="0">
              <a:lnSpc>
                <a:spcPct val="80000"/>
              </a:lnSpc>
              <a:spcBef>
                <a:spcPts val="1000"/>
              </a:spcBef>
              <a:spcAft>
                <a:spcPts val="0"/>
              </a:spcAft>
              <a:buNone/>
            </a:pPr>
            <a:endParaRPr>
              <a:solidFill>
                <a:schemeClr val="dk1"/>
              </a:solidFill>
              <a:latin typeface="Calibri"/>
              <a:ea typeface="Calibri"/>
              <a:cs typeface="Calibri"/>
              <a:sym typeface="Calibri"/>
            </a:endParaRPr>
          </a:p>
        </p:txBody>
      </p:sp>
      <p:sp>
        <p:nvSpPr>
          <p:cNvPr id="93" name="Google Shape;93;p14"/>
          <p:cNvSpPr txBox="1"/>
          <p:nvPr/>
        </p:nvSpPr>
        <p:spPr>
          <a:xfrm>
            <a:off x="3745800" y="5358075"/>
            <a:ext cx="4700400" cy="14928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1000"/>
              </a:spcBef>
              <a:spcAft>
                <a:spcPts val="0"/>
              </a:spcAft>
              <a:buNone/>
            </a:pPr>
            <a:r>
              <a:rPr lang="en-US" sz="2060" b="1">
                <a:solidFill>
                  <a:schemeClr val="dk1"/>
                </a:solidFill>
                <a:latin typeface="Calibri"/>
                <a:ea typeface="Calibri"/>
                <a:cs typeface="Calibri"/>
                <a:sym typeface="Calibri"/>
              </a:rPr>
              <a:t>Chat Administrators </a:t>
            </a:r>
            <a:endParaRPr sz="2060" b="1">
              <a:solidFill>
                <a:schemeClr val="dk1"/>
              </a:solidFill>
              <a:latin typeface="Calibri"/>
              <a:ea typeface="Calibri"/>
              <a:cs typeface="Calibri"/>
              <a:sym typeface="Calibri"/>
            </a:endParaRPr>
          </a:p>
          <a:p>
            <a:pPr marL="0" lvl="0" indent="0" algn="ctr" rtl="0">
              <a:lnSpc>
                <a:spcPct val="80000"/>
              </a:lnSpc>
              <a:spcBef>
                <a:spcPts val="1000"/>
              </a:spcBef>
              <a:spcAft>
                <a:spcPts val="0"/>
              </a:spcAft>
              <a:buClr>
                <a:schemeClr val="dk1"/>
              </a:buClr>
              <a:buSzPts val="1100"/>
              <a:buFont typeface="Arial"/>
              <a:buNone/>
            </a:pPr>
            <a:r>
              <a:rPr lang="en-US" sz="1500">
                <a:solidFill>
                  <a:schemeClr val="dk1"/>
                </a:solidFill>
                <a:latin typeface="Calibri"/>
                <a:ea typeface="Calibri"/>
                <a:cs typeface="Calibri"/>
                <a:sym typeface="Calibri"/>
              </a:rPr>
              <a:t>Ed Wolf, Peters Twp (Administrator)</a:t>
            </a:r>
            <a:endParaRPr sz="1500">
              <a:solidFill>
                <a:schemeClr val="dk1"/>
              </a:solidFill>
              <a:latin typeface="Calibri"/>
              <a:ea typeface="Calibri"/>
              <a:cs typeface="Calibri"/>
              <a:sym typeface="Calibri"/>
            </a:endParaRPr>
          </a:p>
          <a:p>
            <a:pPr marL="0" lvl="0" indent="0" algn="ctr" rtl="0">
              <a:lnSpc>
                <a:spcPct val="80000"/>
              </a:lnSpc>
              <a:spcBef>
                <a:spcPts val="1000"/>
              </a:spcBef>
              <a:spcAft>
                <a:spcPts val="0"/>
              </a:spcAft>
              <a:buClr>
                <a:schemeClr val="dk1"/>
              </a:buClr>
              <a:buSzPts val="1100"/>
              <a:buFont typeface="Arial"/>
              <a:buNone/>
            </a:pPr>
            <a:r>
              <a:rPr lang="en-US" sz="1500">
                <a:solidFill>
                  <a:schemeClr val="dk1"/>
                </a:solidFill>
                <a:latin typeface="Calibri"/>
                <a:ea typeface="Calibri"/>
                <a:cs typeface="Calibri"/>
                <a:sym typeface="Calibri"/>
              </a:rPr>
              <a:t>Stefanie Maclin-Hurd, District Services, (Co-Administrator) </a:t>
            </a: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Chatting</a:t>
            </a:r>
            <a:endParaRPr/>
          </a:p>
        </p:txBody>
      </p:sp>
      <p:sp>
        <p:nvSpPr>
          <p:cNvPr id="235" name="Google Shape;235;p32"/>
          <p:cNvSpPr txBox="1">
            <a:spLocks noGrp="1"/>
          </p:cNvSpPr>
          <p:nvPr>
            <p:ph type="body" idx="1"/>
          </p:nvPr>
        </p:nvSpPr>
        <p:spPr>
          <a:xfrm>
            <a:off x="838200" y="1825625"/>
            <a:ext cx="10515600" cy="47595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When your chat is finished, determine if there is a need to a follow-up “ticket” to be created</a:t>
            </a:r>
            <a:endParaRPr/>
          </a:p>
          <a:p>
            <a:pPr marL="914400" lvl="1" indent="-342900" algn="l" rtl="0">
              <a:spcBef>
                <a:spcPts val="0"/>
              </a:spcBef>
              <a:spcAft>
                <a:spcPts val="0"/>
              </a:spcAft>
              <a:buSzPts val="1800"/>
              <a:buChar char="•"/>
            </a:pPr>
            <a:r>
              <a:rPr lang="en-US"/>
              <a:t>This can be done if the patron’s question can only be answered by their home library or if the question requires additional time/effect</a:t>
            </a:r>
            <a:endParaRPr/>
          </a:p>
          <a:p>
            <a:pPr marL="457200" lvl="0" indent="-342900" algn="l" rtl="0">
              <a:spcBef>
                <a:spcPts val="0"/>
              </a:spcBef>
              <a:spcAft>
                <a:spcPts val="0"/>
              </a:spcAft>
              <a:buSzPts val="1800"/>
              <a:buChar char="•"/>
            </a:pPr>
            <a:r>
              <a:rPr lang="en-US"/>
              <a:t>To create a ticket, click on the ticket icon at the top of the chat window</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457200" lvl="0" indent="0" algn="l" rtl="0">
              <a:spcBef>
                <a:spcPts val="1000"/>
              </a:spcBef>
              <a:spcAft>
                <a:spcPts val="0"/>
              </a:spcAft>
              <a:buNone/>
            </a:pPr>
            <a:endParaRPr/>
          </a:p>
        </p:txBody>
      </p:sp>
      <p:pic>
        <p:nvPicPr>
          <p:cNvPr id="236" name="Google Shape;236;p32"/>
          <p:cNvPicPr preferRelativeResize="0"/>
          <p:nvPr/>
        </p:nvPicPr>
        <p:blipFill>
          <a:blip r:embed="rId3">
            <a:alphaModFix/>
          </a:blip>
          <a:stretch>
            <a:fillRect/>
          </a:stretch>
        </p:blipFill>
        <p:spPr>
          <a:xfrm>
            <a:off x="781936" y="4665650"/>
            <a:ext cx="10628126" cy="1250375"/>
          </a:xfrm>
          <a:prstGeom prst="rect">
            <a:avLst/>
          </a:prstGeom>
          <a:noFill/>
          <a:ln>
            <a:noFill/>
          </a:ln>
        </p:spPr>
      </p:pic>
      <p:sp>
        <p:nvSpPr>
          <p:cNvPr id="237" name="Google Shape;237;p32"/>
          <p:cNvSpPr/>
          <p:nvPr/>
        </p:nvSpPr>
        <p:spPr>
          <a:xfrm>
            <a:off x="7917625" y="4848750"/>
            <a:ext cx="741000" cy="457200"/>
          </a:xfrm>
          <a:prstGeom prst="ellipse">
            <a:avLst/>
          </a:prstGeom>
          <a:no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Chatting</a:t>
            </a:r>
            <a:endParaRPr/>
          </a:p>
        </p:txBody>
      </p:sp>
      <p:sp>
        <p:nvSpPr>
          <p:cNvPr id="243" name="Google Shape;243;p33"/>
          <p:cNvSpPr txBox="1">
            <a:spLocks noGrp="1"/>
          </p:cNvSpPr>
          <p:nvPr>
            <p:ph type="body" idx="1"/>
          </p:nvPr>
        </p:nvSpPr>
        <p:spPr>
          <a:xfrm>
            <a:off x="838200" y="1825625"/>
            <a:ext cx="10515600" cy="47595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Once you’ve created a ticket OR if the chat is finished and doesn’t require a ticket, click the End Chat button at the top-right of the chat window</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457200" lvl="0" indent="-342900" algn="l" rtl="0">
              <a:spcBef>
                <a:spcPts val="1000"/>
              </a:spcBef>
              <a:spcAft>
                <a:spcPts val="0"/>
              </a:spcAft>
              <a:buSzPts val="1800"/>
              <a:buChar char="•"/>
            </a:pPr>
            <a:r>
              <a:rPr lang="en-US"/>
              <a:t>To remove the chat from the screen, click the Close Chat button</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457200" lvl="0" indent="0" algn="l" rtl="0">
              <a:spcBef>
                <a:spcPts val="1000"/>
              </a:spcBef>
              <a:spcAft>
                <a:spcPts val="0"/>
              </a:spcAft>
              <a:buNone/>
            </a:pPr>
            <a:endParaRPr/>
          </a:p>
        </p:txBody>
      </p:sp>
      <p:pic>
        <p:nvPicPr>
          <p:cNvPr id="244" name="Google Shape;244;p33"/>
          <p:cNvPicPr preferRelativeResize="0"/>
          <p:nvPr/>
        </p:nvPicPr>
        <p:blipFill>
          <a:blip r:embed="rId3">
            <a:alphaModFix/>
          </a:blip>
          <a:stretch>
            <a:fillRect/>
          </a:stretch>
        </p:blipFill>
        <p:spPr>
          <a:xfrm>
            <a:off x="731836" y="3261950"/>
            <a:ext cx="10628126" cy="1250375"/>
          </a:xfrm>
          <a:prstGeom prst="rect">
            <a:avLst/>
          </a:prstGeom>
          <a:noFill/>
          <a:ln>
            <a:noFill/>
          </a:ln>
        </p:spPr>
      </p:pic>
      <p:sp>
        <p:nvSpPr>
          <p:cNvPr id="245" name="Google Shape;245;p33"/>
          <p:cNvSpPr/>
          <p:nvPr/>
        </p:nvSpPr>
        <p:spPr>
          <a:xfrm>
            <a:off x="10442275" y="3412975"/>
            <a:ext cx="1017900" cy="457200"/>
          </a:xfrm>
          <a:prstGeom prst="ellipse">
            <a:avLst/>
          </a:prstGeom>
          <a:no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6" name="Google Shape;246;p33"/>
          <p:cNvPicPr preferRelativeResize="0"/>
          <p:nvPr/>
        </p:nvPicPr>
        <p:blipFill>
          <a:blip r:embed="rId4">
            <a:alphaModFix/>
          </a:blip>
          <a:stretch>
            <a:fillRect/>
          </a:stretch>
        </p:blipFill>
        <p:spPr>
          <a:xfrm>
            <a:off x="731825" y="5592323"/>
            <a:ext cx="10628126" cy="812452"/>
          </a:xfrm>
          <a:prstGeom prst="rect">
            <a:avLst/>
          </a:prstGeom>
          <a:noFill/>
          <a:ln>
            <a:noFill/>
          </a:ln>
        </p:spPr>
      </p:pic>
      <p:sp>
        <p:nvSpPr>
          <p:cNvPr id="247" name="Google Shape;247;p33"/>
          <p:cNvSpPr/>
          <p:nvPr/>
        </p:nvSpPr>
        <p:spPr>
          <a:xfrm>
            <a:off x="10378100" y="5769950"/>
            <a:ext cx="1017900" cy="457200"/>
          </a:xfrm>
          <a:prstGeom prst="ellipse">
            <a:avLst/>
          </a:prstGeom>
          <a:no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Internal Chats</a:t>
            </a:r>
            <a:endParaRPr/>
          </a:p>
        </p:txBody>
      </p:sp>
      <p:sp>
        <p:nvSpPr>
          <p:cNvPr id="253" name="Google Shape;253;p34"/>
          <p:cNvSpPr txBox="1">
            <a:spLocks noGrp="1"/>
          </p:cNvSpPr>
          <p:nvPr>
            <p:ph type="body" idx="1"/>
          </p:nvPr>
        </p:nvSpPr>
        <p:spPr>
          <a:xfrm>
            <a:off x="838200" y="1825625"/>
            <a:ext cx="10515600" cy="47595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sz="2200"/>
              <a:t>If you would like to communicate with another person monitoring chat (to say hello or ask a question), click the “</a:t>
            </a:r>
            <a:r>
              <a:rPr lang="en-US" sz="2200" b="1"/>
              <a:t>Internal Chat</a:t>
            </a:r>
            <a:r>
              <a:rPr lang="en-US" sz="2200"/>
              <a:t>” tab</a:t>
            </a:r>
            <a:endParaRPr sz="2200"/>
          </a:p>
          <a:p>
            <a:pPr marL="914400" lvl="1" indent="-342900" algn="l" rtl="0">
              <a:spcBef>
                <a:spcPts val="500"/>
              </a:spcBef>
              <a:spcAft>
                <a:spcPts val="0"/>
              </a:spcAft>
              <a:buSzPts val="1800"/>
              <a:buChar char="•"/>
            </a:pPr>
            <a:r>
              <a:rPr lang="en-US" sz="2200"/>
              <a:t>Green circles indicate online; red circles indicate offline</a:t>
            </a:r>
            <a:endParaRPr sz="2200"/>
          </a:p>
          <a:p>
            <a:pPr marL="914400" lvl="1" indent="-342900" algn="l" rtl="0">
              <a:spcBef>
                <a:spcPts val="500"/>
              </a:spcBef>
              <a:spcAft>
                <a:spcPts val="0"/>
              </a:spcAft>
              <a:buSzPts val="1800"/>
              <a:buChar char="•"/>
            </a:pPr>
            <a:r>
              <a:rPr lang="en-US" sz="2200"/>
              <a:t>Click on a person’s name and a chat window will appear on the right</a:t>
            </a:r>
            <a:endParaRPr sz="2200"/>
          </a:p>
          <a:p>
            <a:pPr marL="45720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457200" lvl="0" indent="0" algn="l" rtl="0">
              <a:spcBef>
                <a:spcPts val="1000"/>
              </a:spcBef>
              <a:spcAft>
                <a:spcPts val="0"/>
              </a:spcAft>
              <a:buNone/>
            </a:pPr>
            <a:endParaRPr/>
          </a:p>
        </p:txBody>
      </p:sp>
      <p:pic>
        <p:nvPicPr>
          <p:cNvPr id="254" name="Google Shape;254;p34"/>
          <p:cNvPicPr preferRelativeResize="0"/>
          <p:nvPr/>
        </p:nvPicPr>
        <p:blipFill rotWithShape="1">
          <a:blip r:embed="rId3">
            <a:alphaModFix/>
          </a:blip>
          <a:srcRect t="9102" r="1058" b="8889"/>
          <a:stretch/>
        </p:blipFill>
        <p:spPr>
          <a:xfrm>
            <a:off x="2584213" y="3433000"/>
            <a:ext cx="7023576" cy="3272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Tickets</a:t>
            </a:r>
            <a:endParaRPr/>
          </a:p>
        </p:txBody>
      </p:sp>
      <p:sp>
        <p:nvSpPr>
          <p:cNvPr id="260" name="Google Shape;260;p35"/>
          <p:cNvSpPr txBox="1">
            <a:spLocks noGrp="1"/>
          </p:cNvSpPr>
          <p:nvPr>
            <p:ph type="body" idx="1"/>
          </p:nvPr>
        </p:nvSpPr>
        <p:spPr>
          <a:xfrm>
            <a:off x="838200" y="1825625"/>
            <a:ext cx="10515600" cy="47595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sz="2200"/>
              <a:t>Tickets refer to both chats that have been marked for follow-up by a WAGGIN library AND chat requests submitted offline, via email</a:t>
            </a:r>
            <a:endParaRPr sz="2200"/>
          </a:p>
          <a:p>
            <a:pPr marL="457200" lvl="0" indent="-368300" algn="l" rtl="0">
              <a:spcBef>
                <a:spcPts val="1000"/>
              </a:spcBef>
              <a:spcAft>
                <a:spcPts val="0"/>
              </a:spcAft>
              <a:buSzPts val="2200"/>
              <a:buChar char="•"/>
            </a:pPr>
            <a:r>
              <a:rPr lang="en-US" sz="2200"/>
              <a:t>You can access open tickets either from the LibAnswer’s Dashboard (bottom of the page) OR the Tickets tab on the Chat screen</a:t>
            </a:r>
            <a:endParaRPr sz="2200"/>
          </a:p>
          <a:p>
            <a:pPr marL="0" lvl="0" indent="0" algn="l" rtl="0">
              <a:spcBef>
                <a:spcPts val="1000"/>
              </a:spcBef>
              <a:spcAft>
                <a:spcPts val="0"/>
              </a:spcAft>
              <a:buNone/>
            </a:pPr>
            <a:endParaRPr sz="2200"/>
          </a:p>
          <a:p>
            <a:pPr marL="0" lvl="0" indent="0" algn="l" rtl="0">
              <a:spcBef>
                <a:spcPts val="1000"/>
              </a:spcBef>
              <a:spcAft>
                <a:spcPts val="0"/>
              </a:spcAft>
              <a:buNone/>
            </a:pPr>
            <a:endParaRPr sz="2200"/>
          </a:p>
          <a:p>
            <a:pPr marL="0" lvl="0" indent="0" algn="l" rtl="0">
              <a:spcBef>
                <a:spcPts val="1000"/>
              </a:spcBef>
              <a:spcAft>
                <a:spcPts val="0"/>
              </a:spcAft>
              <a:buNone/>
            </a:pPr>
            <a:endParaRPr sz="1600"/>
          </a:p>
          <a:p>
            <a:pPr marL="0" lvl="0" indent="0" algn="l" rtl="0">
              <a:spcBef>
                <a:spcPts val="1000"/>
              </a:spcBef>
              <a:spcAft>
                <a:spcPts val="0"/>
              </a:spcAft>
              <a:buNone/>
            </a:pPr>
            <a:endParaRPr sz="2200"/>
          </a:p>
          <a:p>
            <a:pPr marL="0" lvl="0" indent="0" algn="ctr" rtl="0">
              <a:spcBef>
                <a:spcPts val="1000"/>
              </a:spcBef>
              <a:spcAft>
                <a:spcPts val="0"/>
              </a:spcAft>
              <a:buNone/>
            </a:pPr>
            <a:r>
              <a:rPr lang="en-US" sz="2200"/>
              <a:t>OR</a:t>
            </a:r>
            <a:endParaRPr sz="2200"/>
          </a:p>
          <a:p>
            <a:pPr marL="0" lvl="0" indent="0" algn="l" rtl="0">
              <a:spcBef>
                <a:spcPts val="1000"/>
              </a:spcBef>
              <a:spcAft>
                <a:spcPts val="0"/>
              </a:spcAft>
              <a:buNone/>
            </a:pPr>
            <a:endParaRPr/>
          </a:p>
          <a:p>
            <a:pPr marL="457200" lvl="0" indent="0" algn="l" rtl="0">
              <a:spcBef>
                <a:spcPts val="1000"/>
              </a:spcBef>
              <a:spcAft>
                <a:spcPts val="0"/>
              </a:spcAft>
              <a:buNone/>
            </a:pPr>
            <a:endParaRPr/>
          </a:p>
        </p:txBody>
      </p:sp>
      <p:pic>
        <p:nvPicPr>
          <p:cNvPr id="261" name="Google Shape;261;p35"/>
          <p:cNvPicPr preferRelativeResize="0"/>
          <p:nvPr/>
        </p:nvPicPr>
        <p:blipFill rotWithShape="1">
          <a:blip r:embed="rId3">
            <a:alphaModFix/>
          </a:blip>
          <a:srcRect b="77026"/>
          <a:stretch/>
        </p:blipFill>
        <p:spPr>
          <a:xfrm>
            <a:off x="4559250" y="5521900"/>
            <a:ext cx="3646275" cy="1207800"/>
          </a:xfrm>
          <a:prstGeom prst="rect">
            <a:avLst/>
          </a:prstGeom>
          <a:noFill/>
          <a:ln>
            <a:noFill/>
          </a:ln>
        </p:spPr>
      </p:pic>
      <p:pic>
        <p:nvPicPr>
          <p:cNvPr id="262" name="Google Shape;262;p35" descr="Screen Clipping"/>
          <p:cNvPicPr preferRelativeResize="0"/>
          <p:nvPr/>
        </p:nvPicPr>
        <p:blipFill rotWithShape="1">
          <a:blip r:embed="rId4">
            <a:alphaModFix/>
          </a:blip>
          <a:srcRect r="10482"/>
          <a:stretch/>
        </p:blipFill>
        <p:spPr>
          <a:xfrm>
            <a:off x="2650225" y="3465888"/>
            <a:ext cx="7464324" cy="1478975"/>
          </a:xfrm>
          <a:prstGeom prst="rect">
            <a:avLst/>
          </a:prstGeom>
          <a:noFill/>
          <a:ln>
            <a:noFill/>
          </a:ln>
        </p:spPr>
      </p:pic>
      <p:sp>
        <p:nvSpPr>
          <p:cNvPr id="263" name="Google Shape;263;p35"/>
          <p:cNvSpPr/>
          <p:nvPr/>
        </p:nvSpPr>
        <p:spPr>
          <a:xfrm>
            <a:off x="6207175" y="6196300"/>
            <a:ext cx="1017900" cy="457200"/>
          </a:xfrm>
          <a:prstGeom prst="ellipse">
            <a:avLst/>
          </a:prstGeom>
          <a:no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Tickets</a:t>
            </a:r>
            <a:endParaRPr/>
          </a:p>
        </p:txBody>
      </p:sp>
      <p:sp>
        <p:nvSpPr>
          <p:cNvPr id="269" name="Google Shape;269;p36"/>
          <p:cNvSpPr txBox="1">
            <a:spLocks noGrp="1"/>
          </p:cNvSpPr>
          <p:nvPr>
            <p:ph type="body" idx="1"/>
          </p:nvPr>
        </p:nvSpPr>
        <p:spPr>
          <a:xfrm>
            <a:off x="838200" y="1825625"/>
            <a:ext cx="10515600" cy="4759500"/>
          </a:xfrm>
          <a:prstGeom prst="rect">
            <a:avLst/>
          </a:prstGeom>
        </p:spPr>
        <p:txBody>
          <a:bodyPr spcFirstLastPara="1" wrap="square" lIns="91425" tIns="45700" rIns="91425" bIns="45700" anchor="t" anchorCtr="0">
            <a:noAutofit/>
          </a:bodyPr>
          <a:lstStyle/>
          <a:p>
            <a:pPr marL="457200" lvl="0" indent="-368300" algn="l" rtl="0">
              <a:spcBef>
                <a:spcPts val="1000"/>
              </a:spcBef>
              <a:spcAft>
                <a:spcPts val="0"/>
              </a:spcAft>
              <a:buSzPts val="2200"/>
              <a:buChar char="•"/>
            </a:pPr>
            <a:r>
              <a:rPr lang="en-US" sz="2200"/>
              <a:t>Anyone staffing the the WAGGIN Chat with a Librarian service can (and should) answer open tickets</a:t>
            </a:r>
            <a:endParaRPr sz="2200"/>
          </a:p>
          <a:p>
            <a:pPr marL="457200" lvl="0" indent="-368300" algn="l" rtl="0">
              <a:spcBef>
                <a:spcPts val="1000"/>
              </a:spcBef>
              <a:spcAft>
                <a:spcPts val="0"/>
              </a:spcAft>
              <a:buSzPts val="2200"/>
              <a:buChar char="•"/>
            </a:pPr>
            <a:r>
              <a:rPr lang="en-US" sz="2200"/>
              <a:t>Tickets should always be answered </a:t>
            </a:r>
            <a:r>
              <a:rPr lang="en-US" sz="2200" b="1"/>
              <a:t>IN </a:t>
            </a:r>
            <a:r>
              <a:rPr lang="en-US" sz="2200"/>
              <a:t>LibAnswers (at least for the initial contact)…</a:t>
            </a:r>
            <a:endParaRPr sz="2200"/>
          </a:p>
          <a:p>
            <a:pPr marL="914400" lvl="1" indent="-368300" algn="l" rtl="0">
              <a:spcBef>
                <a:spcPts val="500"/>
              </a:spcBef>
              <a:spcAft>
                <a:spcPts val="0"/>
              </a:spcAft>
              <a:buSzPts val="2200"/>
              <a:buChar char="•"/>
            </a:pPr>
            <a:r>
              <a:rPr lang="en-US" sz="2200"/>
              <a:t>Even though the patron has provided their email address</a:t>
            </a:r>
            <a:endParaRPr sz="2200"/>
          </a:p>
          <a:p>
            <a:pPr marL="914400" lvl="1" indent="-368300" algn="l" rtl="0">
              <a:spcBef>
                <a:spcPts val="500"/>
              </a:spcBef>
              <a:spcAft>
                <a:spcPts val="0"/>
              </a:spcAft>
              <a:buSzPts val="2200"/>
              <a:buChar char="•"/>
            </a:pPr>
            <a:r>
              <a:rPr lang="en-US" sz="2200"/>
              <a:t>And even though it would just be much easier to answer from your work email</a:t>
            </a:r>
            <a:endParaRPr sz="2200"/>
          </a:p>
          <a:p>
            <a:pPr marL="914400" lvl="1" indent="-368300" algn="l" rtl="0">
              <a:spcBef>
                <a:spcPts val="500"/>
              </a:spcBef>
              <a:spcAft>
                <a:spcPts val="0"/>
              </a:spcAft>
              <a:buSzPts val="2200"/>
              <a:buChar char="•"/>
            </a:pPr>
            <a:r>
              <a:rPr lang="en-US" sz="2200" i="1"/>
              <a:t>We only get statistics from interactions that occur within LibAnswers</a:t>
            </a:r>
            <a:endParaRPr sz="2200" i="1"/>
          </a:p>
          <a:p>
            <a:pPr marL="457200" lvl="0" indent="-368300" algn="l" rtl="0">
              <a:spcBef>
                <a:spcPts val="1000"/>
              </a:spcBef>
              <a:spcAft>
                <a:spcPts val="0"/>
              </a:spcAft>
              <a:buSzPts val="2200"/>
              <a:buChar char="•"/>
            </a:pPr>
            <a:r>
              <a:rPr lang="en-US" sz="2200"/>
              <a:t>Chat staff can provide their work email addresses in their LibAnswers response IF they choose; they can also provide work email addresses for other staff members if needed</a:t>
            </a:r>
            <a:endParaRPr sz="2200"/>
          </a:p>
          <a:p>
            <a:pPr marL="457200" lvl="0" indent="0" algn="l" rtl="0">
              <a:spcBef>
                <a:spcPts val="100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Tickets</a:t>
            </a:r>
            <a:endParaRPr/>
          </a:p>
        </p:txBody>
      </p:sp>
      <p:sp>
        <p:nvSpPr>
          <p:cNvPr id="275" name="Google Shape;275;p37"/>
          <p:cNvSpPr txBox="1">
            <a:spLocks noGrp="1"/>
          </p:cNvSpPr>
          <p:nvPr>
            <p:ph type="body" idx="1"/>
          </p:nvPr>
        </p:nvSpPr>
        <p:spPr>
          <a:xfrm>
            <a:off x="838200" y="1825625"/>
            <a:ext cx="10515600" cy="4759500"/>
          </a:xfrm>
          <a:prstGeom prst="rect">
            <a:avLst/>
          </a:prstGeom>
        </p:spPr>
        <p:txBody>
          <a:bodyPr spcFirstLastPara="1" wrap="square" lIns="91425" tIns="45700" rIns="91425" bIns="45700" anchor="t" anchorCtr="0">
            <a:noAutofit/>
          </a:bodyPr>
          <a:lstStyle/>
          <a:p>
            <a:pPr marL="457200" lvl="0" indent="-368300" algn="l" rtl="0">
              <a:spcBef>
                <a:spcPts val="1000"/>
              </a:spcBef>
              <a:spcAft>
                <a:spcPts val="0"/>
              </a:spcAft>
              <a:buSzPts val="2200"/>
              <a:buChar char="•"/>
            </a:pPr>
            <a:r>
              <a:rPr lang="en-US" sz="2200"/>
              <a:t>To preview the ticket, click the EYE icon next to the patron’s question</a:t>
            </a:r>
            <a:endParaRPr sz="2200"/>
          </a:p>
          <a:p>
            <a:pPr marL="0" lvl="0" indent="0" algn="l" rtl="0">
              <a:spcBef>
                <a:spcPts val="1000"/>
              </a:spcBef>
              <a:spcAft>
                <a:spcPts val="0"/>
              </a:spcAft>
              <a:buNone/>
            </a:pPr>
            <a:endParaRPr sz="2200"/>
          </a:p>
          <a:p>
            <a:pPr marL="0" lvl="0" indent="0" algn="l" rtl="0">
              <a:spcBef>
                <a:spcPts val="1000"/>
              </a:spcBef>
              <a:spcAft>
                <a:spcPts val="0"/>
              </a:spcAft>
              <a:buNone/>
            </a:pPr>
            <a:endParaRPr sz="2200"/>
          </a:p>
          <a:p>
            <a:pPr marL="0" lvl="0" indent="0" algn="l" rtl="0">
              <a:spcBef>
                <a:spcPts val="1000"/>
              </a:spcBef>
              <a:spcAft>
                <a:spcPts val="0"/>
              </a:spcAft>
              <a:buNone/>
            </a:pPr>
            <a:endParaRPr sz="2200"/>
          </a:p>
          <a:p>
            <a:pPr marL="0" lvl="0" indent="0" algn="l" rtl="0">
              <a:spcBef>
                <a:spcPts val="1000"/>
              </a:spcBef>
              <a:spcAft>
                <a:spcPts val="0"/>
              </a:spcAft>
              <a:buNone/>
            </a:pPr>
            <a:endParaRPr sz="2200"/>
          </a:p>
          <a:p>
            <a:pPr marL="0" lvl="0" indent="0" algn="l" rtl="0">
              <a:spcBef>
                <a:spcPts val="1000"/>
              </a:spcBef>
              <a:spcAft>
                <a:spcPts val="0"/>
              </a:spcAft>
              <a:buNone/>
            </a:pPr>
            <a:endParaRPr sz="2200"/>
          </a:p>
          <a:p>
            <a:pPr marL="0" lvl="0" indent="0" algn="l" rtl="0">
              <a:spcBef>
                <a:spcPts val="1000"/>
              </a:spcBef>
              <a:spcAft>
                <a:spcPts val="0"/>
              </a:spcAft>
              <a:buNone/>
            </a:pPr>
            <a:endParaRPr sz="2200"/>
          </a:p>
          <a:p>
            <a:pPr marL="0" lvl="0" indent="0" algn="l" rtl="0">
              <a:spcBef>
                <a:spcPts val="1000"/>
              </a:spcBef>
              <a:spcAft>
                <a:spcPts val="0"/>
              </a:spcAft>
              <a:buNone/>
            </a:pPr>
            <a:endParaRPr sz="2700"/>
          </a:p>
          <a:p>
            <a:pPr marL="457200" lvl="0" indent="-368300" algn="l" rtl="0">
              <a:spcBef>
                <a:spcPts val="1000"/>
              </a:spcBef>
              <a:spcAft>
                <a:spcPts val="0"/>
              </a:spcAft>
              <a:buSzPts val="2200"/>
              <a:buChar char="•"/>
            </a:pPr>
            <a:r>
              <a:rPr lang="en-US" sz="2200"/>
              <a:t>To claim a ticket, just click on the question</a:t>
            </a:r>
            <a:endParaRPr sz="2200"/>
          </a:p>
          <a:p>
            <a:pPr marL="457200" lvl="0" indent="0" algn="l" rtl="0">
              <a:spcBef>
                <a:spcPts val="1000"/>
              </a:spcBef>
              <a:spcAft>
                <a:spcPts val="0"/>
              </a:spcAft>
              <a:buNone/>
            </a:pPr>
            <a:endParaRPr sz="400" i="1"/>
          </a:p>
          <a:p>
            <a:pPr marL="457200" lvl="0" indent="-368300" algn="l" rtl="0">
              <a:spcBef>
                <a:spcPts val="1000"/>
              </a:spcBef>
              <a:spcAft>
                <a:spcPts val="0"/>
              </a:spcAft>
              <a:buSzPts val="2200"/>
              <a:buChar char="•"/>
            </a:pPr>
            <a:r>
              <a:rPr lang="en-US" sz="2200" i="1"/>
              <a:t>If you accidentally claimed a ticket, click on the Unclaim button, located on the ticket screen, to the right of your name</a:t>
            </a:r>
            <a:endParaRPr sz="2200" i="1"/>
          </a:p>
          <a:p>
            <a:pPr marL="457200" lvl="0" indent="0" algn="l" rtl="0">
              <a:spcBef>
                <a:spcPts val="1000"/>
              </a:spcBef>
              <a:spcAft>
                <a:spcPts val="0"/>
              </a:spcAft>
              <a:buNone/>
            </a:pPr>
            <a:endParaRPr sz="2200"/>
          </a:p>
        </p:txBody>
      </p:sp>
      <p:pic>
        <p:nvPicPr>
          <p:cNvPr id="276" name="Google Shape;276;p37"/>
          <p:cNvPicPr preferRelativeResize="0"/>
          <p:nvPr/>
        </p:nvPicPr>
        <p:blipFill>
          <a:blip r:embed="rId3">
            <a:alphaModFix/>
          </a:blip>
          <a:stretch>
            <a:fillRect/>
          </a:stretch>
        </p:blipFill>
        <p:spPr>
          <a:xfrm>
            <a:off x="351925" y="2509538"/>
            <a:ext cx="7604949" cy="2841750"/>
          </a:xfrm>
          <a:prstGeom prst="rect">
            <a:avLst/>
          </a:prstGeom>
          <a:noFill/>
          <a:ln>
            <a:noFill/>
          </a:ln>
        </p:spPr>
      </p:pic>
      <p:pic>
        <p:nvPicPr>
          <p:cNvPr id="277" name="Google Shape;277;p37"/>
          <p:cNvPicPr preferRelativeResize="0"/>
          <p:nvPr/>
        </p:nvPicPr>
        <p:blipFill>
          <a:blip r:embed="rId4">
            <a:alphaModFix/>
          </a:blip>
          <a:stretch>
            <a:fillRect/>
          </a:stretch>
        </p:blipFill>
        <p:spPr>
          <a:xfrm>
            <a:off x="8528875" y="2935076"/>
            <a:ext cx="3221950" cy="1990675"/>
          </a:xfrm>
          <a:prstGeom prst="rect">
            <a:avLst/>
          </a:prstGeom>
          <a:noFill/>
          <a:ln>
            <a:noFill/>
          </a:ln>
        </p:spPr>
      </p:pic>
      <p:sp>
        <p:nvSpPr>
          <p:cNvPr id="278" name="Google Shape;278;p37"/>
          <p:cNvSpPr/>
          <p:nvPr/>
        </p:nvSpPr>
        <p:spPr>
          <a:xfrm>
            <a:off x="3696600" y="4772550"/>
            <a:ext cx="466500" cy="244800"/>
          </a:xfrm>
          <a:prstGeom prst="ellipse">
            <a:avLst/>
          </a:prstGeom>
          <a:no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7"/>
          <p:cNvSpPr/>
          <p:nvPr/>
        </p:nvSpPr>
        <p:spPr>
          <a:xfrm>
            <a:off x="8082363" y="3733900"/>
            <a:ext cx="321000" cy="393000"/>
          </a:xfrm>
          <a:prstGeom prst="rightArrow">
            <a:avLst>
              <a:gd name="adj1" fmla="val 50000"/>
              <a:gd name="adj2" fmla="val 50000"/>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Tickets</a:t>
            </a:r>
            <a:endParaRPr/>
          </a:p>
        </p:txBody>
      </p:sp>
      <p:sp>
        <p:nvSpPr>
          <p:cNvPr id="285" name="Google Shape;285;p38"/>
          <p:cNvSpPr txBox="1">
            <a:spLocks noGrp="1"/>
          </p:cNvSpPr>
          <p:nvPr>
            <p:ph type="body" idx="1"/>
          </p:nvPr>
        </p:nvSpPr>
        <p:spPr>
          <a:xfrm>
            <a:off x="838200" y="1809575"/>
            <a:ext cx="10515600" cy="4759500"/>
          </a:xfrm>
          <a:prstGeom prst="rect">
            <a:avLst/>
          </a:prstGeom>
        </p:spPr>
        <p:txBody>
          <a:bodyPr spcFirstLastPara="1" wrap="square" lIns="91425" tIns="45700" rIns="91425" bIns="45700" anchor="t" anchorCtr="0">
            <a:noAutofit/>
          </a:bodyPr>
          <a:lstStyle/>
          <a:p>
            <a:pPr marL="457200" lvl="0" indent="-368300" algn="l" rtl="0">
              <a:spcBef>
                <a:spcPts val="1000"/>
              </a:spcBef>
              <a:spcAft>
                <a:spcPts val="0"/>
              </a:spcAft>
              <a:buSzPts val="2200"/>
              <a:buChar char="•"/>
            </a:pPr>
            <a:r>
              <a:rPr lang="en-US" sz="2200"/>
              <a:t>Enter your response in the Reply Box; if needed, you can also attach files and/or Carbon Copy (CC) someone into the reply</a:t>
            </a:r>
            <a:endParaRPr sz="2200"/>
          </a:p>
          <a:p>
            <a:pPr marL="0" lvl="0" indent="0" algn="l" rtl="0">
              <a:spcBef>
                <a:spcPts val="1000"/>
              </a:spcBef>
              <a:spcAft>
                <a:spcPts val="0"/>
              </a:spcAft>
              <a:buNone/>
            </a:pPr>
            <a:endParaRPr sz="2200"/>
          </a:p>
          <a:p>
            <a:pPr marL="0" lvl="0" indent="0" algn="l" rtl="0">
              <a:spcBef>
                <a:spcPts val="1000"/>
              </a:spcBef>
              <a:spcAft>
                <a:spcPts val="0"/>
              </a:spcAft>
              <a:buNone/>
            </a:pPr>
            <a:endParaRPr sz="2200"/>
          </a:p>
          <a:p>
            <a:pPr marL="0" lvl="0" indent="0" algn="l" rtl="0">
              <a:spcBef>
                <a:spcPts val="1000"/>
              </a:spcBef>
              <a:spcAft>
                <a:spcPts val="0"/>
              </a:spcAft>
              <a:buNone/>
            </a:pPr>
            <a:endParaRPr sz="2200"/>
          </a:p>
          <a:p>
            <a:pPr marL="0" lvl="0" indent="0" algn="l" rtl="0">
              <a:spcBef>
                <a:spcPts val="1000"/>
              </a:spcBef>
              <a:spcAft>
                <a:spcPts val="0"/>
              </a:spcAft>
              <a:buNone/>
            </a:pPr>
            <a:endParaRPr sz="2200"/>
          </a:p>
          <a:p>
            <a:pPr marL="0" lvl="0" indent="0" algn="l" rtl="0">
              <a:spcBef>
                <a:spcPts val="1000"/>
              </a:spcBef>
              <a:spcAft>
                <a:spcPts val="0"/>
              </a:spcAft>
              <a:buNone/>
            </a:pPr>
            <a:endParaRPr sz="2200"/>
          </a:p>
          <a:p>
            <a:pPr marL="457200" lvl="0" indent="-368300" algn="l" rtl="0">
              <a:spcBef>
                <a:spcPts val="1000"/>
              </a:spcBef>
              <a:spcAft>
                <a:spcPts val="0"/>
              </a:spcAft>
              <a:buSzPts val="2200"/>
              <a:buChar char="•"/>
            </a:pPr>
            <a:r>
              <a:rPr lang="en-US" sz="2200"/>
              <a:t>To submit your response, scroll to the bottom of the ticket window and select an option from the blue Submit button drop-down menu</a:t>
            </a:r>
            <a:endParaRPr sz="2200"/>
          </a:p>
          <a:p>
            <a:pPr marL="914400" lvl="1" indent="-368300" algn="l" rtl="0">
              <a:spcBef>
                <a:spcPts val="0"/>
              </a:spcBef>
              <a:spcAft>
                <a:spcPts val="0"/>
              </a:spcAft>
              <a:buSzPts val="2200"/>
              <a:buChar char="•"/>
            </a:pPr>
            <a:r>
              <a:rPr lang="en-US" sz="2200" b="1"/>
              <a:t>Submit as Closed</a:t>
            </a:r>
            <a:r>
              <a:rPr lang="en-US" sz="2200"/>
              <a:t> will send the response and remove the tickets completely from the queue—so this should only be done IF the interaction is completed </a:t>
            </a:r>
            <a:endParaRPr sz="2200"/>
          </a:p>
          <a:p>
            <a:pPr marL="914400" lvl="1" indent="-368300" algn="l" rtl="0">
              <a:spcBef>
                <a:spcPts val="0"/>
              </a:spcBef>
              <a:spcAft>
                <a:spcPts val="0"/>
              </a:spcAft>
              <a:buSzPts val="2200"/>
              <a:buChar char="•"/>
            </a:pPr>
            <a:r>
              <a:rPr lang="en-US" sz="2200" b="1"/>
              <a:t>Submit and Leave Open</a:t>
            </a:r>
            <a:r>
              <a:rPr lang="en-US" sz="2200"/>
              <a:t> will allow the Chat staff to answer a question but leave the ticket open and visible should further interaction be needed</a:t>
            </a:r>
            <a:endParaRPr sz="2200"/>
          </a:p>
        </p:txBody>
      </p:sp>
      <p:pic>
        <p:nvPicPr>
          <p:cNvPr id="286" name="Google Shape;286;p38"/>
          <p:cNvPicPr preferRelativeResize="0"/>
          <p:nvPr/>
        </p:nvPicPr>
        <p:blipFill rotWithShape="1">
          <a:blip r:embed="rId3">
            <a:alphaModFix/>
          </a:blip>
          <a:srcRect b="29032"/>
          <a:stretch/>
        </p:blipFill>
        <p:spPr>
          <a:xfrm>
            <a:off x="4213175" y="2862000"/>
            <a:ext cx="3765651" cy="17581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Best Practices</a:t>
            </a:r>
            <a:endParaRPr/>
          </a:p>
        </p:txBody>
      </p:sp>
      <p:sp>
        <p:nvSpPr>
          <p:cNvPr id="292" name="Google Shape;292;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Excellent Customer Service</a:t>
            </a:r>
            <a:endParaRPr/>
          </a:p>
          <a:p>
            <a:pPr marL="228600" lvl="0" indent="-228600" algn="l" rtl="0">
              <a:lnSpc>
                <a:spcPct val="90000"/>
              </a:lnSpc>
              <a:spcBef>
                <a:spcPts val="0"/>
              </a:spcBef>
              <a:spcAft>
                <a:spcPts val="0"/>
              </a:spcAft>
              <a:buClr>
                <a:schemeClr val="dk1"/>
              </a:buClr>
              <a:buSzPts val="2800"/>
              <a:buChar char="•"/>
            </a:pPr>
            <a:r>
              <a:rPr lang="en-US"/>
              <a:t>Virtual Reference Basics:  See page 5 of the Training Manual</a:t>
            </a:r>
            <a:endParaRPr/>
          </a:p>
          <a:p>
            <a:pPr marL="228600" lvl="0" indent="-228600" algn="l" rtl="0">
              <a:lnSpc>
                <a:spcPct val="90000"/>
              </a:lnSpc>
              <a:spcBef>
                <a:spcPts val="1000"/>
              </a:spcBef>
              <a:spcAft>
                <a:spcPts val="0"/>
              </a:spcAft>
              <a:buClr>
                <a:schemeClr val="dk1"/>
              </a:buClr>
              <a:buSzPts val="2800"/>
              <a:buChar char="•"/>
            </a:pPr>
            <a:r>
              <a:rPr lang="en-US"/>
              <a:t>POWER Resources</a:t>
            </a:r>
            <a:endParaRPr/>
          </a:p>
          <a:p>
            <a:pPr marL="228600" lvl="0" indent="-228600" algn="l" rtl="0">
              <a:lnSpc>
                <a:spcPct val="90000"/>
              </a:lnSpc>
              <a:spcBef>
                <a:spcPts val="1000"/>
              </a:spcBef>
              <a:spcAft>
                <a:spcPts val="0"/>
              </a:spcAft>
              <a:buClr>
                <a:schemeClr val="dk1"/>
              </a:buClr>
              <a:buSzPts val="2800"/>
              <a:buChar char="•"/>
            </a:pPr>
            <a:r>
              <a:rPr lang="en-US"/>
              <a:t>Free Online Resources</a:t>
            </a:r>
            <a:endParaRPr/>
          </a:p>
          <a:p>
            <a:pPr marL="228600" lvl="0" indent="-228600" algn="l" rtl="0">
              <a:lnSpc>
                <a:spcPct val="90000"/>
              </a:lnSpc>
              <a:spcBef>
                <a:spcPts val="1000"/>
              </a:spcBef>
              <a:spcAft>
                <a:spcPts val="0"/>
              </a:spcAft>
              <a:buClr>
                <a:schemeClr val="dk1"/>
              </a:buClr>
              <a:buSzPts val="2800"/>
              <a:buChar char="•"/>
            </a:pPr>
            <a:r>
              <a:rPr lang="en-US"/>
              <a:t>Canned answers</a:t>
            </a:r>
            <a:endParaRPr/>
          </a:p>
          <a:p>
            <a:pPr marL="228600" lvl="0" indent="-228600" algn="l" rtl="0">
              <a:lnSpc>
                <a:spcPct val="90000"/>
              </a:lnSpc>
              <a:spcBef>
                <a:spcPts val="1000"/>
              </a:spcBef>
              <a:spcAft>
                <a:spcPts val="0"/>
              </a:spcAft>
              <a:buClr>
                <a:schemeClr val="dk1"/>
              </a:buClr>
              <a:buSzPts val="2800"/>
              <a:buChar char="•"/>
            </a:pPr>
            <a:r>
              <a:rPr lang="en-US"/>
              <a:t>Study the Scenarios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0"/>
          <p:cNvSpPr txBox="1">
            <a:spLocks noGrp="1"/>
          </p:cNvSpPr>
          <p:nvPr>
            <p:ph type="title"/>
          </p:nvPr>
        </p:nvSpPr>
        <p:spPr>
          <a:xfrm>
            <a:off x="573800" y="0"/>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1900"/>
              <a:t>RUSA Standards applied to Chat/Virtual Reference Interactions </a:t>
            </a:r>
            <a:endParaRPr sz="1900"/>
          </a:p>
          <a:p>
            <a:pPr marL="0" lvl="0" indent="0" algn="ctr" rtl="0">
              <a:lnSpc>
                <a:spcPct val="90000"/>
              </a:lnSpc>
              <a:spcBef>
                <a:spcPts val="0"/>
              </a:spcBef>
              <a:spcAft>
                <a:spcPts val="0"/>
              </a:spcAft>
              <a:buClr>
                <a:schemeClr val="dk1"/>
              </a:buClr>
              <a:buSzPts val="4400"/>
              <a:buFont typeface="Calibri"/>
              <a:buNone/>
            </a:pPr>
            <a:r>
              <a:rPr lang="en-US" sz="1900"/>
              <a:t>(Reference &amp; User Services Association, a Division of ALA)</a:t>
            </a:r>
            <a:endParaRPr sz="1900"/>
          </a:p>
          <a:p>
            <a:pPr marL="228600" lvl="0" indent="0" algn="ctr" rtl="0">
              <a:spcBef>
                <a:spcPts val="0"/>
              </a:spcBef>
              <a:spcAft>
                <a:spcPts val="0"/>
              </a:spcAft>
              <a:buNone/>
            </a:pPr>
            <a:r>
              <a:rPr lang="en-US" sz="1700" u="sng">
                <a:solidFill>
                  <a:schemeClr val="hlink"/>
                </a:solidFill>
                <a:hlinkClick r:id="rId3"/>
              </a:rPr>
              <a:t>https://journals.ala.org/index.php/rusq/article/view/3993/4505</a:t>
            </a:r>
            <a:r>
              <a:rPr lang="en-US" sz="1700"/>
              <a:t> </a:t>
            </a:r>
            <a:endParaRPr sz="1900"/>
          </a:p>
        </p:txBody>
      </p:sp>
      <p:sp>
        <p:nvSpPr>
          <p:cNvPr id="298" name="Google Shape;298;p40"/>
          <p:cNvSpPr txBox="1">
            <a:spLocks noGrp="1"/>
          </p:cNvSpPr>
          <p:nvPr>
            <p:ph type="body" idx="1"/>
          </p:nvPr>
        </p:nvSpPr>
        <p:spPr>
          <a:xfrm>
            <a:off x="710600" y="1255925"/>
            <a:ext cx="5461500" cy="53376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0"/>
              </a:spcBef>
              <a:spcAft>
                <a:spcPts val="0"/>
              </a:spcAft>
              <a:buSzPts val="1800"/>
              <a:buChar char="●"/>
            </a:pPr>
            <a:r>
              <a:rPr lang="en-US"/>
              <a:t>Be ready</a:t>
            </a:r>
            <a:endParaRPr/>
          </a:p>
          <a:p>
            <a:pPr marL="457200" lvl="0" indent="-342900" algn="l" rtl="0">
              <a:lnSpc>
                <a:spcPct val="90000"/>
              </a:lnSpc>
              <a:spcBef>
                <a:spcPts val="0"/>
              </a:spcBef>
              <a:spcAft>
                <a:spcPts val="0"/>
              </a:spcAft>
              <a:buSzPts val="1800"/>
              <a:buChar char="●"/>
            </a:pPr>
            <a:r>
              <a:rPr lang="en-US"/>
              <a:t>Don’t keep the patron waiting</a:t>
            </a:r>
            <a:endParaRPr/>
          </a:p>
          <a:p>
            <a:pPr marL="457200" lvl="0" indent="-342900" algn="l" rtl="0">
              <a:lnSpc>
                <a:spcPct val="90000"/>
              </a:lnSpc>
              <a:spcBef>
                <a:spcPts val="0"/>
              </a:spcBef>
              <a:spcAft>
                <a:spcPts val="0"/>
              </a:spcAft>
              <a:buSzPts val="1800"/>
              <a:buChar char="●"/>
            </a:pPr>
            <a:r>
              <a:rPr lang="en-US"/>
              <a:t>Welcome Message</a:t>
            </a:r>
            <a:endParaRPr/>
          </a:p>
          <a:p>
            <a:pPr marL="457200" lvl="0" indent="-342900" algn="l" rtl="0">
              <a:lnSpc>
                <a:spcPct val="90000"/>
              </a:lnSpc>
              <a:spcBef>
                <a:spcPts val="0"/>
              </a:spcBef>
              <a:spcAft>
                <a:spcPts val="0"/>
              </a:spcAft>
              <a:buSzPts val="1800"/>
              <a:buChar char="●"/>
            </a:pPr>
            <a:r>
              <a:rPr lang="en-US"/>
              <a:t>Show interest:  “word contact” vs. “eye contact”</a:t>
            </a:r>
            <a:endParaRPr/>
          </a:p>
          <a:p>
            <a:pPr marL="457200" lvl="0" indent="-342900" algn="l" rtl="0">
              <a:lnSpc>
                <a:spcPct val="90000"/>
              </a:lnSpc>
              <a:spcBef>
                <a:spcPts val="0"/>
              </a:spcBef>
              <a:spcAft>
                <a:spcPts val="0"/>
              </a:spcAft>
              <a:buSzPts val="1800"/>
              <a:buChar char="●"/>
            </a:pPr>
            <a:r>
              <a:rPr lang="en-US"/>
              <a:t>Listen: let them ask their question fully</a:t>
            </a:r>
            <a:endParaRPr/>
          </a:p>
          <a:p>
            <a:pPr marL="457200" lvl="0" indent="-342900" algn="l" rtl="0">
              <a:lnSpc>
                <a:spcPct val="90000"/>
              </a:lnSpc>
              <a:spcBef>
                <a:spcPts val="0"/>
              </a:spcBef>
              <a:spcAft>
                <a:spcPts val="0"/>
              </a:spcAft>
              <a:buSzPts val="1800"/>
              <a:buChar char="●"/>
            </a:pPr>
            <a:r>
              <a:rPr lang="en-US"/>
              <a:t>Inquire: ask open-ended questions to make sure you have identified their needs</a:t>
            </a:r>
            <a:endParaRPr/>
          </a:p>
          <a:p>
            <a:pPr marL="457200" lvl="0" indent="-342900" algn="l" rtl="0">
              <a:lnSpc>
                <a:spcPct val="90000"/>
              </a:lnSpc>
              <a:spcBef>
                <a:spcPts val="0"/>
              </a:spcBef>
              <a:spcAft>
                <a:spcPts val="0"/>
              </a:spcAft>
              <a:buSzPts val="1800"/>
              <a:buChar char="●"/>
            </a:pPr>
            <a:r>
              <a:rPr lang="en-US"/>
              <a:t>Rephrase the question</a:t>
            </a:r>
            <a:endParaRPr/>
          </a:p>
          <a:p>
            <a:pPr marL="457200" lvl="0" indent="-342900" algn="l" rtl="0">
              <a:lnSpc>
                <a:spcPct val="90000"/>
              </a:lnSpc>
              <a:spcBef>
                <a:spcPts val="0"/>
              </a:spcBef>
              <a:spcAft>
                <a:spcPts val="0"/>
              </a:spcAft>
              <a:buSzPts val="1800"/>
              <a:buChar char="●"/>
            </a:pPr>
            <a:r>
              <a:rPr lang="en-US"/>
              <a:t>Avoid using jargon</a:t>
            </a:r>
            <a:endParaRPr/>
          </a:p>
          <a:p>
            <a:pPr marL="457200" lvl="0" indent="-342900" algn="l" rtl="0">
              <a:lnSpc>
                <a:spcPct val="90000"/>
              </a:lnSpc>
              <a:spcBef>
                <a:spcPts val="0"/>
              </a:spcBef>
              <a:spcAft>
                <a:spcPts val="0"/>
              </a:spcAft>
              <a:buSzPts val="1800"/>
              <a:buChar char="●"/>
            </a:pPr>
            <a:r>
              <a:rPr lang="en-US"/>
              <a:t>Be receptive, cordial &amp; encouraging</a:t>
            </a:r>
            <a:endParaRPr/>
          </a:p>
          <a:p>
            <a:pPr marL="228600" lvl="0" indent="0" algn="l" rtl="0">
              <a:lnSpc>
                <a:spcPct val="90000"/>
              </a:lnSpc>
              <a:spcBef>
                <a:spcPts val="0"/>
              </a:spcBef>
              <a:spcAft>
                <a:spcPts val="0"/>
              </a:spcAft>
              <a:buNone/>
            </a:pPr>
            <a:endParaRPr/>
          </a:p>
          <a:p>
            <a:pPr marL="228600" lvl="0" indent="-50800" algn="l" rtl="0">
              <a:lnSpc>
                <a:spcPct val="90000"/>
              </a:lnSpc>
              <a:spcBef>
                <a:spcPts val="1000"/>
              </a:spcBef>
              <a:spcAft>
                <a:spcPts val="0"/>
              </a:spcAft>
              <a:buClr>
                <a:schemeClr val="dk1"/>
              </a:buClr>
              <a:buSzPts val="2800"/>
              <a:buNone/>
            </a:pPr>
            <a:endParaRPr/>
          </a:p>
        </p:txBody>
      </p:sp>
      <p:sp>
        <p:nvSpPr>
          <p:cNvPr id="299" name="Google Shape;299;p40"/>
          <p:cNvSpPr txBox="1">
            <a:spLocks noGrp="1"/>
          </p:cNvSpPr>
          <p:nvPr>
            <p:ph type="body" idx="2"/>
          </p:nvPr>
        </p:nvSpPr>
        <p:spPr>
          <a:xfrm>
            <a:off x="6172200" y="1325700"/>
            <a:ext cx="5064900" cy="52677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Find out what search strategies they may have already tried</a:t>
            </a:r>
            <a:endParaRPr/>
          </a:p>
          <a:p>
            <a:pPr marL="457200" lvl="0" indent="-342900" algn="l" rtl="0">
              <a:spcBef>
                <a:spcPts val="0"/>
              </a:spcBef>
              <a:spcAft>
                <a:spcPts val="0"/>
              </a:spcAft>
              <a:buSzPts val="1800"/>
              <a:buChar char="●"/>
            </a:pPr>
            <a:r>
              <a:rPr lang="en-US"/>
              <a:t>Keep the chat moving: explain your research, terms you may be using, offer search tips…</a:t>
            </a:r>
            <a:endParaRPr/>
          </a:p>
          <a:p>
            <a:pPr marL="457200" lvl="0" indent="-342900" algn="l" rtl="0">
              <a:spcBef>
                <a:spcPts val="0"/>
              </a:spcBef>
              <a:spcAft>
                <a:spcPts val="0"/>
              </a:spcAft>
              <a:buSzPts val="1800"/>
              <a:buChar char="●"/>
            </a:pPr>
            <a:r>
              <a:rPr lang="en-US"/>
              <a:t>Make sure the patron is satisfied with the search results</a:t>
            </a:r>
            <a:endParaRPr/>
          </a:p>
          <a:p>
            <a:pPr marL="457200" lvl="0" indent="-342900" algn="l" rtl="0">
              <a:spcBef>
                <a:spcPts val="0"/>
              </a:spcBef>
              <a:spcAft>
                <a:spcPts val="0"/>
              </a:spcAft>
              <a:buSzPts val="1800"/>
              <a:buChar char="●"/>
            </a:pPr>
            <a:r>
              <a:rPr lang="en-US"/>
              <a:t>Do they have any further questions</a:t>
            </a:r>
            <a:endParaRPr/>
          </a:p>
          <a:p>
            <a:pPr marL="457200" lvl="0" indent="-342900" algn="l" rtl="0">
              <a:spcBef>
                <a:spcPts val="0"/>
              </a:spcBef>
              <a:spcAft>
                <a:spcPts val="0"/>
              </a:spcAft>
              <a:buSzPts val="1800"/>
              <a:buChar char="●"/>
            </a:pPr>
            <a:r>
              <a:rPr lang="en-US"/>
              <a:t>Thank them!</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41" descr="Screen Clipping"/>
          <p:cNvPicPr preferRelativeResize="0"/>
          <p:nvPr/>
        </p:nvPicPr>
        <p:blipFill rotWithShape="1">
          <a:blip r:embed="rId3">
            <a:alphaModFix/>
          </a:blip>
          <a:srcRect/>
          <a:stretch/>
        </p:blipFill>
        <p:spPr>
          <a:xfrm>
            <a:off x="6057894" y="3390894"/>
            <a:ext cx="76211" cy="76211"/>
          </a:xfrm>
          <a:prstGeom prst="rect">
            <a:avLst/>
          </a:prstGeom>
          <a:noFill/>
          <a:ln>
            <a:noFill/>
          </a:ln>
        </p:spPr>
      </p:pic>
      <p:pic>
        <p:nvPicPr>
          <p:cNvPr id="305" name="Google Shape;305;p41" descr="Screen Clipping"/>
          <p:cNvPicPr preferRelativeResize="0"/>
          <p:nvPr/>
        </p:nvPicPr>
        <p:blipFill rotWithShape="1">
          <a:blip r:embed="rId4">
            <a:alphaModFix/>
          </a:blip>
          <a:srcRect/>
          <a:stretch/>
        </p:blipFill>
        <p:spPr>
          <a:xfrm>
            <a:off x="512528" y="283875"/>
            <a:ext cx="4991171" cy="6454550"/>
          </a:xfrm>
          <a:prstGeom prst="rect">
            <a:avLst/>
          </a:prstGeom>
          <a:noFill/>
          <a:ln>
            <a:noFill/>
          </a:ln>
        </p:spPr>
      </p:pic>
      <p:pic>
        <p:nvPicPr>
          <p:cNvPr id="306" name="Google Shape;306;p41" descr="Screen Clipping"/>
          <p:cNvPicPr preferRelativeResize="0"/>
          <p:nvPr/>
        </p:nvPicPr>
        <p:blipFill rotWithShape="1">
          <a:blip r:embed="rId5">
            <a:alphaModFix/>
          </a:blip>
          <a:srcRect/>
          <a:stretch/>
        </p:blipFill>
        <p:spPr>
          <a:xfrm>
            <a:off x="7012690" y="1660862"/>
            <a:ext cx="3934374" cy="4267796"/>
          </a:xfrm>
          <a:prstGeom prst="rect">
            <a:avLst/>
          </a:prstGeom>
          <a:noFill/>
          <a:ln>
            <a:noFill/>
          </a:ln>
        </p:spPr>
      </p:pic>
      <p:sp>
        <p:nvSpPr>
          <p:cNvPr id="307" name="Google Shape;307;p41"/>
          <p:cNvSpPr txBox="1"/>
          <p:nvPr/>
        </p:nvSpPr>
        <p:spPr>
          <a:xfrm>
            <a:off x="6134105" y="283875"/>
            <a:ext cx="5387335"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POWER Library Resources by Topic</a:t>
            </a:r>
            <a:endParaRPr/>
          </a:p>
          <a:p>
            <a:pPr marL="0" marR="0" lvl="0" indent="0" algn="ctr" rtl="0">
              <a:spcBef>
                <a:spcPts val="0"/>
              </a:spcBef>
              <a:spcAft>
                <a:spcPts val="0"/>
              </a:spcAft>
              <a:buNone/>
            </a:pPr>
            <a:r>
              <a:rPr lang="en-US" sz="1800" u="sng">
                <a:solidFill>
                  <a:schemeClr val="hlink"/>
                </a:solidFill>
                <a:latin typeface="Calibri"/>
                <a:ea typeface="Calibri"/>
                <a:cs typeface="Calibri"/>
                <a:sym typeface="Calibri"/>
                <a:hlinkClick r:id="rId6"/>
              </a:rPr>
              <a:t>https://document.powerlibrary.org/files/portal/pdf/promotional-materials/EresourcesTrifold_SelfPrint.pdf</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What is </a:t>
            </a:r>
            <a:r>
              <a:rPr lang="en-US" b="1"/>
              <a:t>Chat with a Librarian</a:t>
            </a:r>
            <a:r>
              <a:rPr lang="en-US"/>
              <a:t>?</a:t>
            </a:r>
            <a:endParaRPr/>
          </a:p>
        </p:txBody>
      </p:sp>
      <p:sp>
        <p:nvSpPr>
          <p:cNvPr id="99" name="Google Shape;99;p15"/>
          <p:cNvSpPr txBox="1">
            <a:spLocks noGrp="1"/>
          </p:cNvSpPr>
          <p:nvPr>
            <p:ph type="body" idx="1"/>
          </p:nvPr>
        </p:nvSpPr>
        <p:spPr>
          <a:xfrm>
            <a:off x="838200" y="4079801"/>
            <a:ext cx="10515600" cy="2561700"/>
          </a:xfrm>
          <a:prstGeom prst="rect">
            <a:avLst/>
          </a:prstGeom>
          <a:noFill/>
          <a:ln>
            <a:noFill/>
          </a:ln>
        </p:spPr>
        <p:txBody>
          <a:bodyPr spcFirstLastPara="1" wrap="square" lIns="91425" tIns="45700" rIns="91425" bIns="45700" anchor="t" anchorCtr="0">
            <a:noAutofit/>
          </a:bodyPr>
          <a:lstStyle/>
          <a:p>
            <a:pPr marL="228600" lvl="0" indent="-241300" algn="l" rtl="0">
              <a:lnSpc>
                <a:spcPct val="90000"/>
              </a:lnSpc>
              <a:spcBef>
                <a:spcPts val="0"/>
              </a:spcBef>
              <a:spcAft>
                <a:spcPts val="0"/>
              </a:spcAft>
              <a:buClr>
                <a:schemeClr val="dk1"/>
              </a:buClr>
              <a:buSzPts val="2200"/>
              <a:buChar char="•"/>
            </a:pPr>
            <a:r>
              <a:rPr lang="en-US" sz="2200"/>
              <a:t>Chat with a Librarian is an online reference service, provided by the Office of Commonwealth Libraries, Bureau of Library Development</a:t>
            </a:r>
            <a:endParaRPr sz="3000"/>
          </a:p>
          <a:p>
            <a:pPr marL="228600" lvl="0" indent="-254000" algn="l" rtl="0">
              <a:spcBef>
                <a:spcPts val="1000"/>
              </a:spcBef>
              <a:spcAft>
                <a:spcPts val="0"/>
              </a:spcAft>
              <a:buSzPts val="2200"/>
              <a:buChar char="•"/>
            </a:pPr>
            <a:r>
              <a:rPr lang="en-US" sz="2200"/>
              <a:t>Chat is available 24/7 and is staffed by librarians and support staff from public and academic libraries across the state</a:t>
            </a:r>
            <a:endParaRPr sz="2200"/>
          </a:p>
          <a:p>
            <a:pPr marL="228600" lvl="0" indent="-254000" algn="l" rtl="0">
              <a:spcBef>
                <a:spcPts val="1000"/>
              </a:spcBef>
              <a:spcAft>
                <a:spcPts val="0"/>
              </a:spcAft>
              <a:buSzPts val="2200"/>
              <a:buChar char="•"/>
            </a:pPr>
            <a:r>
              <a:rPr lang="en-US" sz="2200"/>
              <a:t>It is managed by HSLC (Hosting Solutions and Library Consulting), who also administers PA POWER Library</a:t>
            </a:r>
            <a:endParaRPr sz="2200"/>
          </a:p>
          <a:p>
            <a:pPr marL="228600" lvl="0" indent="-254000" algn="l" rtl="0">
              <a:spcBef>
                <a:spcPts val="1000"/>
              </a:spcBef>
              <a:spcAft>
                <a:spcPts val="0"/>
              </a:spcAft>
              <a:buSzPts val="2200"/>
              <a:buChar char="•"/>
            </a:pPr>
            <a:r>
              <a:rPr lang="en-US" sz="2000"/>
              <a:t>The Chat Support Specialist at HSLC is Tracy Carey, MLS</a:t>
            </a:r>
            <a:endParaRPr sz="2200"/>
          </a:p>
        </p:txBody>
      </p:sp>
      <p:pic>
        <p:nvPicPr>
          <p:cNvPr id="100" name="Google Shape;100;p15"/>
          <p:cNvPicPr preferRelativeResize="0"/>
          <p:nvPr/>
        </p:nvPicPr>
        <p:blipFill>
          <a:blip r:embed="rId3">
            <a:alphaModFix/>
          </a:blip>
          <a:stretch>
            <a:fillRect/>
          </a:stretch>
        </p:blipFill>
        <p:spPr>
          <a:xfrm>
            <a:off x="4523113" y="1690700"/>
            <a:ext cx="3145774" cy="20971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Free Online Resources:</a:t>
            </a:r>
            <a:endParaRPr/>
          </a:p>
        </p:txBody>
      </p:sp>
      <p:sp>
        <p:nvSpPr>
          <p:cNvPr id="313" name="Google Shape;313;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u="sng">
                <a:solidFill>
                  <a:schemeClr val="hlink"/>
                </a:solidFill>
                <a:hlinkClick r:id="rId3"/>
              </a:rPr>
              <a:t>http://waggin.org/pa-quick-links/</a:t>
            </a:r>
            <a:endParaRPr u="sng">
              <a:solidFill>
                <a:schemeClr val="hlink"/>
              </a:solidFill>
              <a:hlinkClick r:id="rId4"/>
            </a:endParaRPr>
          </a:p>
          <a:p>
            <a:pPr marL="228600" lvl="0" indent="-228600" algn="l" rtl="0">
              <a:lnSpc>
                <a:spcPct val="90000"/>
              </a:lnSpc>
              <a:spcBef>
                <a:spcPts val="1000"/>
              </a:spcBef>
              <a:spcAft>
                <a:spcPts val="0"/>
              </a:spcAft>
              <a:buClr>
                <a:schemeClr val="dk1"/>
              </a:buClr>
              <a:buSzPts val="2800"/>
              <a:buChar char="•"/>
            </a:pPr>
            <a:r>
              <a:rPr lang="en-US" u="sng">
                <a:solidFill>
                  <a:schemeClr val="hlink"/>
                </a:solidFill>
                <a:hlinkClick r:id="rId4"/>
              </a:rPr>
              <a:t>https://quarryvillelibrary.org/resources/free-web-resources/</a:t>
            </a:r>
            <a:endParaRPr/>
          </a:p>
          <a:p>
            <a:pPr marL="228600" lvl="0" indent="-228600" algn="l" rtl="0">
              <a:lnSpc>
                <a:spcPct val="90000"/>
              </a:lnSpc>
              <a:spcBef>
                <a:spcPts val="1000"/>
              </a:spcBef>
              <a:spcAft>
                <a:spcPts val="0"/>
              </a:spcAft>
              <a:buClr>
                <a:schemeClr val="dk1"/>
              </a:buClr>
              <a:buSzPts val="2800"/>
              <a:buChar char="•"/>
            </a:pPr>
            <a:r>
              <a:rPr lang="en-US" u="sng">
                <a:solidFill>
                  <a:schemeClr val="hlink"/>
                </a:solidFill>
                <a:hlinkClick r:id="rId5"/>
              </a:rPr>
              <a:t>https://www.libraryjournal.com/?detailStory=best-free-reference-sources</a:t>
            </a:r>
            <a:endParaRPr/>
          </a:p>
          <a:p>
            <a:pPr marL="228600" lvl="0" indent="-228600" algn="l" rtl="0">
              <a:lnSpc>
                <a:spcPct val="90000"/>
              </a:lnSpc>
              <a:spcBef>
                <a:spcPts val="1000"/>
              </a:spcBef>
              <a:spcAft>
                <a:spcPts val="0"/>
              </a:spcAft>
              <a:buClr>
                <a:schemeClr val="dk1"/>
              </a:buClr>
              <a:buSzPts val="2800"/>
              <a:buChar char="•"/>
            </a:pPr>
            <a:r>
              <a:rPr lang="en-US" u="sng">
                <a:solidFill>
                  <a:schemeClr val="hlink"/>
                </a:solidFill>
                <a:hlinkClick r:id="rId6"/>
              </a:rPr>
              <a:t>https://www.coloradovirtuallibrary.org/technology/online-reference-resources/</a:t>
            </a:r>
            <a:endParaRPr/>
          </a:p>
          <a:p>
            <a:pPr marL="228600" lvl="0" indent="-228600" algn="l" rtl="0">
              <a:lnSpc>
                <a:spcPct val="90000"/>
              </a:lnSpc>
              <a:spcBef>
                <a:spcPts val="1000"/>
              </a:spcBef>
              <a:spcAft>
                <a:spcPts val="0"/>
              </a:spcAft>
              <a:buClr>
                <a:schemeClr val="dk1"/>
              </a:buClr>
              <a:buSzPts val="2800"/>
              <a:buChar char="•"/>
            </a:pPr>
            <a:r>
              <a:rPr lang="en-US" u="sng">
                <a:solidFill>
                  <a:schemeClr val="hlink"/>
                </a:solidFill>
                <a:hlinkClick r:id="rId7"/>
              </a:rPr>
              <a:t>http://www.nysl.nysed.gov/reference/readyref.htm</a:t>
            </a:r>
            <a:endParaRPr/>
          </a:p>
          <a:p>
            <a:pPr marL="228600" lvl="0" indent="-228600" algn="l" rtl="0">
              <a:lnSpc>
                <a:spcPct val="90000"/>
              </a:lnSpc>
              <a:spcBef>
                <a:spcPts val="1000"/>
              </a:spcBef>
              <a:spcAft>
                <a:spcPts val="0"/>
              </a:spcAft>
              <a:buClr>
                <a:schemeClr val="dk1"/>
              </a:buClr>
              <a:buSzPts val="2800"/>
              <a:buChar char="•"/>
            </a:pPr>
            <a:r>
              <a:rPr lang="en-US"/>
              <a:t>Encyclopedia Britannica:  Google “topic+Britannica”</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43" descr="Screen Clipping"/>
          <p:cNvPicPr preferRelativeResize="0"/>
          <p:nvPr/>
        </p:nvPicPr>
        <p:blipFill rotWithShape="1">
          <a:blip r:embed="rId3">
            <a:alphaModFix/>
          </a:blip>
          <a:srcRect/>
          <a:stretch/>
        </p:blipFill>
        <p:spPr>
          <a:xfrm>
            <a:off x="4529797" y="143386"/>
            <a:ext cx="7526215" cy="6117800"/>
          </a:xfrm>
          <a:prstGeom prst="rect">
            <a:avLst/>
          </a:prstGeom>
          <a:noFill/>
          <a:ln>
            <a:noFill/>
          </a:ln>
        </p:spPr>
      </p:pic>
      <p:sp>
        <p:nvSpPr>
          <p:cNvPr id="319" name="Google Shape;319;p43"/>
          <p:cNvSpPr txBox="1"/>
          <p:nvPr/>
        </p:nvSpPr>
        <p:spPr>
          <a:xfrm>
            <a:off x="182880" y="351692"/>
            <a:ext cx="4121834" cy="31393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Chat scenario guidelines (for when things go “south”):</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u="sng">
                <a:solidFill>
                  <a:schemeClr val="hlink"/>
                </a:solidFill>
                <a:latin typeface="Calibri"/>
                <a:ea typeface="Calibri"/>
                <a:cs typeface="Calibri"/>
                <a:sym typeface="Calibri"/>
                <a:hlinkClick r:id="rId4"/>
              </a:rPr>
              <a:t>https://powerlibrary.org/librarians/live-chat-reference/staff-use/general-guidelines-for-chat-scenarios/#.XvZIVBOSnIU</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Resources</a:t>
            </a:r>
            <a:endParaRPr/>
          </a:p>
        </p:txBody>
      </p:sp>
      <p:sp>
        <p:nvSpPr>
          <p:cNvPr id="325" name="Google Shape;325;p4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Chat with a Librarian Staff Use Web Page:</a:t>
            </a:r>
            <a:endParaRPr/>
          </a:p>
          <a:p>
            <a:pPr marL="0" lvl="0" indent="0" algn="l" rtl="0">
              <a:spcBef>
                <a:spcPts val="1000"/>
              </a:spcBef>
              <a:spcAft>
                <a:spcPts val="0"/>
              </a:spcAft>
              <a:buNone/>
            </a:pPr>
            <a:r>
              <a:rPr lang="en-US" sz="1700" u="sng">
                <a:solidFill>
                  <a:schemeClr val="hlink"/>
                </a:solidFill>
                <a:latin typeface="Arial"/>
                <a:ea typeface="Arial"/>
                <a:cs typeface="Arial"/>
                <a:sym typeface="Arial"/>
                <a:hlinkClick r:id="rId3"/>
              </a:rPr>
              <a:t>https://powerlibrary.org/librarians/live-chat-reference/staff-use/</a:t>
            </a:r>
            <a:endParaRPr sz="3400"/>
          </a:p>
          <a:p>
            <a:pPr marL="0" lvl="0" indent="0" algn="l" rtl="0">
              <a:spcBef>
                <a:spcPts val="1000"/>
              </a:spcBef>
              <a:spcAft>
                <a:spcPts val="0"/>
              </a:spcAft>
              <a:buNone/>
            </a:pPr>
            <a:endParaRPr sz="1000"/>
          </a:p>
          <a:p>
            <a:pPr marL="0" lvl="0" indent="0" algn="l" rtl="0">
              <a:spcBef>
                <a:spcPts val="1000"/>
              </a:spcBef>
              <a:spcAft>
                <a:spcPts val="0"/>
              </a:spcAft>
              <a:buNone/>
            </a:pPr>
            <a:r>
              <a:rPr lang="en-US"/>
              <a:t>Training:  </a:t>
            </a:r>
            <a:r>
              <a:rPr lang="en-US" sz="1700" u="sng">
                <a:solidFill>
                  <a:schemeClr val="hlink"/>
                </a:solidFill>
                <a:latin typeface="Arial"/>
                <a:ea typeface="Arial"/>
                <a:cs typeface="Arial"/>
                <a:sym typeface="Arial"/>
                <a:hlinkClick r:id="rId4"/>
              </a:rPr>
              <a:t>https://training.springshare.com/CTE/CHATPA-STAFF</a:t>
            </a:r>
            <a:endParaRPr sz="3400"/>
          </a:p>
          <a:p>
            <a:pPr marL="0" lvl="0" indent="0" algn="l" rtl="0">
              <a:spcBef>
                <a:spcPts val="1000"/>
              </a:spcBef>
              <a:spcAft>
                <a:spcPts val="0"/>
              </a:spcAft>
              <a:buNone/>
            </a:pPr>
            <a:endParaRPr sz="700"/>
          </a:p>
          <a:p>
            <a:pPr marL="0" lvl="0" indent="0" algn="l" rtl="0">
              <a:spcBef>
                <a:spcPts val="1000"/>
              </a:spcBef>
              <a:spcAft>
                <a:spcPts val="0"/>
              </a:spcAft>
              <a:buNone/>
            </a:pPr>
            <a:r>
              <a:rPr lang="en-US" sz="2900"/>
              <a:t>Don’t forget your Training Manual!</a:t>
            </a:r>
            <a:endParaRPr sz="2900"/>
          </a:p>
          <a:p>
            <a:pPr marL="0" lvl="0" indent="0" algn="l" rtl="0">
              <a:spcBef>
                <a:spcPts val="1000"/>
              </a:spcBef>
              <a:spcAft>
                <a:spcPts val="0"/>
              </a:spcAft>
              <a:buNone/>
            </a:pPr>
            <a:r>
              <a:rPr lang="en-US" sz="2900"/>
              <a:t>Call or email one of us.  </a:t>
            </a:r>
            <a:endParaRPr sz="29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5"/>
          <p:cNvSpPr txBox="1">
            <a:spLocks noGrp="1"/>
          </p:cNvSpPr>
          <p:nvPr>
            <p:ph type="body" idx="1"/>
          </p:nvPr>
        </p:nvSpPr>
        <p:spPr>
          <a:xfrm>
            <a:off x="760175" y="479225"/>
            <a:ext cx="10593600" cy="5697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How to reach us:</a:t>
            </a:r>
            <a:endParaRPr/>
          </a:p>
          <a:p>
            <a:pPr marL="0" lvl="0" indent="0" algn="l" rtl="0">
              <a:spcBef>
                <a:spcPts val="1000"/>
              </a:spcBef>
              <a:spcAft>
                <a:spcPts val="0"/>
              </a:spcAft>
              <a:buNone/>
            </a:pPr>
            <a:endParaRPr/>
          </a:p>
          <a:p>
            <a:pPr marL="0" lvl="0" indent="0" algn="l" rtl="0">
              <a:spcBef>
                <a:spcPts val="1000"/>
              </a:spcBef>
              <a:spcAft>
                <a:spcPts val="0"/>
              </a:spcAft>
              <a:buNone/>
            </a:pPr>
            <a:r>
              <a:rPr lang="en-US"/>
              <a:t>Ed Wolf, Chat Administrator:  </a:t>
            </a:r>
            <a:r>
              <a:rPr lang="en-US" u="sng">
                <a:solidFill>
                  <a:schemeClr val="hlink"/>
                </a:solidFill>
                <a:hlinkClick r:id="rId3"/>
              </a:rPr>
              <a:t>EWolf@pt-library.org</a:t>
            </a:r>
            <a:endParaRPr/>
          </a:p>
          <a:p>
            <a:pPr marL="0" lvl="0" indent="0" algn="l" rtl="0">
              <a:spcBef>
                <a:spcPts val="1000"/>
              </a:spcBef>
              <a:spcAft>
                <a:spcPts val="0"/>
              </a:spcAft>
              <a:buNone/>
            </a:pPr>
            <a:r>
              <a:rPr lang="en-US"/>
              <a:t>Stefanie, Co-Coordinator:  </a:t>
            </a:r>
            <a:r>
              <a:rPr lang="en-US" u="sng">
                <a:solidFill>
                  <a:schemeClr val="hlink"/>
                </a:solidFill>
                <a:hlinkClick r:id="rId4"/>
              </a:rPr>
              <a:t>smaclin-hurd@citlib.org</a:t>
            </a:r>
            <a:r>
              <a:rPr lang="en-US"/>
              <a:t> </a:t>
            </a:r>
            <a:endParaRPr/>
          </a:p>
          <a:p>
            <a:pPr marL="0" lvl="0" indent="0" algn="l" rtl="0">
              <a:spcBef>
                <a:spcPts val="1000"/>
              </a:spcBef>
              <a:spcAft>
                <a:spcPts val="0"/>
              </a:spcAft>
              <a:buNone/>
            </a:pPr>
            <a:r>
              <a:rPr lang="en-US"/>
              <a:t>Melinda Tanner, District Services Manager:  </a:t>
            </a:r>
            <a:r>
              <a:rPr lang="en-US" u="sng">
                <a:solidFill>
                  <a:schemeClr val="hlink"/>
                </a:solidFill>
                <a:hlinkClick r:id="rId5"/>
              </a:rPr>
              <a:t>mtanner@citlib.org</a:t>
            </a:r>
            <a:r>
              <a:rPr lang="en-US"/>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What is </a:t>
            </a:r>
            <a:r>
              <a:rPr lang="en-US" b="1"/>
              <a:t>Chat with a Librarian</a:t>
            </a:r>
            <a:r>
              <a:rPr lang="en-US"/>
              <a:t>?</a:t>
            </a:r>
            <a:endParaRPr/>
          </a:p>
        </p:txBody>
      </p:sp>
      <p:sp>
        <p:nvSpPr>
          <p:cNvPr id="106" name="Google Shape;106;p16"/>
          <p:cNvSpPr txBox="1">
            <a:spLocks noGrp="1"/>
          </p:cNvSpPr>
          <p:nvPr>
            <p:ph type="body" idx="1"/>
          </p:nvPr>
        </p:nvSpPr>
        <p:spPr>
          <a:xfrm>
            <a:off x="838200" y="3938325"/>
            <a:ext cx="10515600" cy="2919600"/>
          </a:xfrm>
          <a:prstGeom prst="rect">
            <a:avLst/>
          </a:prstGeom>
          <a:noFill/>
          <a:ln>
            <a:noFill/>
          </a:ln>
        </p:spPr>
        <p:txBody>
          <a:bodyPr spcFirstLastPara="1" wrap="square" lIns="91425" tIns="45700" rIns="91425" bIns="45700" anchor="t" anchorCtr="0">
            <a:noAutofit/>
          </a:bodyPr>
          <a:lstStyle/>
          <a:p>
            <a:pPr marL="228600" lvl="0" indent="-241300" algn="l" rtl="0">
              <a:spcBef>
                <a:spcPts val="1000"/>
              </a:spcBef>
              <a:spcAft>
                <a:spcPts val="0"/>
              </a:spcAft>
              <a:buSzPts val="2000"/>
              <a:buChar char="•"/>
            </a:pPr>
            <a:r>
              <a:rPr lang="en-US" sz="2000"/>
              <a:t>The software used for Chat is LibAnswers, created by Springshare</a:t>
            </a:r>
            <a:endParaRPr/>
          </a:p>
          <a:p>
            <a:pPr marL="228600" lvl="0" indent="-241300" algn="l" rtl="0">
              <a:spcBef>
                <a:spcPts val="1000"/>
              </a:spcBef>
              <a:spcAft>
                <a:spcPts val="0"/>
              </a:spcAft>
              <a:buSzPts val="2000"/>
              <a:buChar char="•"/>
            </a:pPr>
            <a:r>
              <a:rPr lang="en-US" sz="2000"/>
              <a:t>LibAnswers offers the ability for both Online Reference and Offline E-mail Reference  </a:t>
            </a:r>
            <a:endParaRPr sz="2000"/>
          </a:p>
          <a:p>
            <a:pPr marL="0" lvl="0" indent="0" algn="l" rtl="0">
              <a:spcBef>
                <a:spcPts val="1000"/>
              </a:spcBef>
              <a:spcAft>
                <a:spcPts val="0"/>
              </a:spcAft>
              <a:buNone/>
            </a:pPr>
            <a:endParaRPr sz="800"/>
          </a:p>
          <a:p>
            <a:pPr marL="228600" lvl="0" indent="-241300" algn="l" rtl="0">
              <a:spcBef>
                <a:spcPts val="1000"/>
              </a:spcBef>
              <a:spcAft>
                <a:spcPts val="0"/>
              </a:spcAft>
              <a:buSzPts val="2000"/>
              <a:buChar char="•"/>
            </a:pPr>
            <a:r>
              <a:rPr lang="en-US" sz="2000"/>
              <a:t>Local chat staff can can work either </a:t>
            </a:r>
            <a:r>
              <a:rPr lang="en-US" sz="2000" b="1"/>
              <a:t>WAGGIN Chat with a Librarian</a:t>
            </a:r>
            <a:r>
              <a:rPr lang="en-US" sz="2000"/>
              <a:t> local service or the state-wide </a:t>
            </a:r>
            <a:r>
              <a:rPr lang="en-US" sz="2000" b="1"/>
              <a:t>PA Public Chat</a:t>
            </a:r>
            <a:r>
              <a:rPr lang="en-US" sz="2000"/>
              <a:t> service</a:t>
            </a:r>
            <a:endParaRPr sz="2000"/>
          </a:p>
          <a:p>
            <a:pPr marL="228600" lvl="0" indent="0" algn="l" rtl="0">
              <a:spcBef>
                <a:spcPts val="1000"/>
              </a:spcBef>
              <a:spcAft>
                <a:spcPts val="0"/>
              </a:spcAft>
              <a:buNone/>
            </a:pPr>
            <a:endParaRPr sz="800"/>
          </a:p>
          <a:p>
            <a:pPr marL="228600" lvl="0" indent="-241300" algn="l" rtl="0">
              <a:spcBef>
                <a:spcPts val="1000"/>
              </a:spcBef>
              <a:spcAft>
                <a:spcPts val="0"/>
              </a:spcAft>
              <a:buSzPts val="2000"/>
              <a:buChar char="•"/>
            </a:pPr>
            <a:r>
              <a:rPr lang="en-US" sz="2000"/>
              <a:t>Our administrator for Chat with a Librarian is Ed Wolf (Peters Township Public Library)</a:t>
            </a:r>
            <a:endParaRPr/>
          </a:p>
          <a:p>
            <a:pPr marL="228600" lvl="0" indent="-241300" algn="l" rtl="0">
              <a:spcBef>
                <a:spcPts val="1000"/>
              </a:spcBef>
              <a:spcAft>
                <a:spcPts val="0"/>
              </a:spcAft>
              <a:buSzPts val="2000"/>
              <a:buChar char="•"/>
            </a:pPr>
            <a:r>
              <a:rPr lang="en-US" sz="2000"/>
              <a:t>Ed and Stefanie Maclin-Hurd (District Services) will coordinate WAGGIN Chat with a Librarian</a:t>
            </a:r>
            <a:endParaRPr sz="2200"/>
          </a:p>
        </p:txBody>
      </p:sp>
      <p:pic>
        <p:nvPicPr>
          <p:cNvPr id="107" name="Google Shape;107;p16"/>
          <p:cNvPicPr preferRelativeResize="0"/>
          <p:nvPr/>
        </p:nvPicPr>
        <p:blipFill>
          <a:blip r:embed="rId3">
            <a:alphaModFix/>
          </a:blip>
          <a:stretch>
            <a:fillRect/>
          </a:stretch>
        </p:blipFill>
        <p:spPr>
          <a:xfrm>
            <a:off x="4523113" y="1690700"/>
            <a:ext cx="3145774" cy="2097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WAGGIN Chat with a Librarian</a:t>
            </a:r>
            <a:endParaRPr/>
          </a:p>
        </p:txBody>
      </p:sp>
      <p:sp>
        <p:nvSpPr>
          <p:cNvPr id="113" name="Google Shape;113;p17"/>
          <p:cNvSpPr txBox="1">
            <a:spLocks noGrp="1"/>
          </p:cNvSpPr>
          <p:nvPr>
            <p:ph type="body" idx="1"/>
          </p:nvPr>
        </p:nvSpPr>
        <p:spPr>
          <a:xfrm>
            <a:off x="838200" y="1825625"/>
            <a:ext cx="10515600" cy="5325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400"/>
              <a:t>Patrons can access this new service in two ways:</a:t>
            </a:r>
            <a:endParaRPr sz="2400"/>
          </a:p>
        </p:txBody>
      </p:sp>
      <p:sp>
        <p:nvSpPr>
          <p:cNvPr id="114" name="Google Shape;114;p17"/>
          <p:cNvSpPr txBox="1">
            <a:spLocks noGrp="1"/>
          </p:cNvSpPr>
          <p:nvPr>
            <p:ph type="body" idx="1"/>
          </p:nvPr>
        </p:nvSpPr>
        <p:spPr>
          <a:xfrm>
            <a:off x="838200" y="2358125"/>
            <a:ext cx="5265900" cy="4066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n-US" sz="2400"/>
              <a:t>WAGGIN Chat with a Librarian / </a:t>
            </a:r>
            <a:endParaRPr sz="2400"/>
          </a:p>
          <a:p>
            <a:pPr marL="0" lvl="0" indent="0" algn="ctr" rtl="0">
              <a:lnSpc>
                <a:spcPct val="90000"/>
              </a:lnSpc>
              <a:spcBef>
                <a:spcPts val="0"/>
              </a:spcBef>
              <a:spcAft>
                <a:spcPts val="0"/>
              </a:spcAft>
              <a:buNone/>
            </a:pPr>
            <a:r>
              <a:rPr lang="en-US" sz="2400"/>
              <a:t>PA Public Chat with a Librarian </a:t>
            </a:r>
            <a:endParaRPr sz="2400"/>
          </a:p>
          <a:p>
            <a:pPr marL="0" lvl="0" indent="0" algn="ctr" rtl="0">
              <a:lnSpc>
                <a:spcPct val="90000"/>
              </a:lnSpc>
              <a:spcBef>
                <a:spcPts val="0"/>
              </a:spcBef>
              <a:spcAft>
                <a:spcPts val="0"/>
              </a:spcAft>
              <a:buNone/>
            </a:pPr>
            <a:r>
              <a:rPr lang="en-US" sz="2400"/>
              <a:t>Live Chat</a:t>
            </a:r>
            <a:endParaRPr sz="2400"/>
          </a:p>
        </p:txBody>
      </p:sp>
      <p:sp>
        <p:nvSpPr>
          <p:cNvPr id="115" name="Google Shape;115;p17"/>
          <p:cNvSpPr txBox="1">
            <a:spLocks noGrp="1"/>
          </p:cNvSpPr>
          <p:nvPr>
            <p:ph type="body" idx="1"/>
          </p:nvPr>
        </p:nvSpPr>
        <p:spPr>
          <a:xfrm>
            <a:off x="6087900" y="2358125"/>
            <a:ext cx="5265900" cy="4500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2400"/>
              <a:t>WAGGIN Chat with a Librarian </a:t>
            </a:r>
            <a:endParaRPr sz="2400"/>
          </a:p>
          <a:p>
            <a:pPr marL="0" lvl="0" indent="0" algn="ctr" rtl="0">
              <a:spcBef>
                <a:spcPts val="0"/>
              </a:spcBef>
              <a:spcAft>
                <a:spcPts val="0"/>
              </a:spcAft>
              <a:buNone/>
            </a:pPr>
            <a:r>
              <a:rPr lang="en-US" sz="2400"/>
              <a:t>Email Reference</a:t>
            </a:r>
            <a:endParaRPr sz="2400"/>
          </a:p>
        </p:txBody>
      </p:sp>
      <p:pic>
        <p:nvPicPr>
          <p:cNvPr id="116" name="Google Shape;116;p17"/>
          <p:cNvPicPr preferRelativeResize="0"/>
          <p:nvPr/>
        </p:nvPicPr>
        <p:blipFill>
          <a:blip r:embed="rId3">
            <a:alphaModFix/>
          </a:blip>
          <a:stretch>
            <a:fillRect/>
          </a:stretch>
        </p:blipFill>
        <p:spPr>
          <a:xfrm>
            <a:off x="7696413" y="3322200"/>
            <a:ext cx="2393775" cy="3296676"/>
          </a:xfrm>
          <a:prstGeom prst="rect">
            <a:avLst/>
          </a:prstGeom>
          <a:noFill/>
          <a:ln>
            <a:noFill/>
          </a:ln>
        </p:spPr>
      </p:pic>
      <p:pic>
        <p:nvPicPr>
          <p:cNvPr id="117" name="Google Shape;117;p17"/>
          <p:cNvPicPr preferRelativeResize="0"/>
          <p:nvPr/>
        </p:nvPicPr>
        <p:blipFill>
          <a:blip r:embed="rId4">
            <a:alphaModFix/>
          </a:blip>
          <a:stretch>
            <a:fillRect/>
          </a:stretch>
        </p:blipFill>
        <p:spPr>
          <a:xfrm>
            <a:off x="1616238" y="3513200"/>
            <a:ext cx="3709830" cy="3105674"/>
          </a:xfrm>
          <a:prstGeom prst="rect">
            <a:avLst/>
          </a:prstGeom>
          <a:noFill/>
          <a:ln>
            <a:noFill/>
          </a:ln>
        </p:spPr>
      </p:pic>
      <p:sp>
        <p:nvSpPr>
          <p:cNvPr id="118" name="Google Shape;118;p17"/>
          <p:cNvSpPr txBox="1"/>
          <p:nvPr/>
        </p:nvSpPr>
        <p:spPr>
          <a:xfrm>
            <a:off x="838200" y="6497050"/>
            <a:ext cx="5249700" cy="36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libri"/>
                <a:ea typeface="Calibri"/>
                <a:cs typeface="Calibri"/>
                <a:sym typeface="Calibri"/>
              </a:rPr>
              <a:t>www.waggin.org/chat-with-a-librarian</a:t>
            </a:r>
            <a:endParaRPr>
              <a:latin typeface="Calibri"/>
              <a:ea typeface="Calibri"/>
              <a:cs typeface="Calibri"/>
              <a:sym typeface="Calibri"/>
            </a:endParaRPr>
          </a:p>
        </p:txBody>
      </p:sp>
      <p:sp>
        <p:nvSpPr>
          <p:cNvPr id="119" name="Google Shape;119;p17"/>
          <p:cNvSpPr txBox="1"/>
          <p:nvPr/>
        </p:nvSpPr>
        <p:spPr>
          <a:xfrm>
            <a:off x="6268450" y="6497050"/>
            <a:ext cx="5249700" cy="36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libri"/>
                <a:ea typeface="Calibri"/>
                <a:cs typeface="Calibri"/>
                <a:sym typeface="Calibri"/>
              </a:rPr>
              <a:t>www.waggin.org/email-us/</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Setting up your </a:t>
            </a:r>
            <a:r>
              <a:rPr lang="en-US" b="1"/>
              <a:t>LibAnswers </a:t>
            </a:r>
            <a:r>
              <a:rPr lang="en-US"/>
              <a:t>account:</a:t>
            </a:r>
            <a:endParaRPr/>
          </a:p>
        </p:txBody>
      </p:sp>
      <p:sp>
        <p:nvSpPr>
          <p:cNvPr id="125" name="Google Shape;125;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400"/>
              <a:t>Log into LibAnswers:  </a:t>
            </a:r>
            <a:endParaRPr/>
          </a:p>
          <a:p>
            <a:pPr marL="0" lvl="0" indent="0" algn="l" rtl="0">
              <a:lnSpc>
                <a:spcPct val="90000"/>
              </a:lnSpc>
              <a:spcBef>
                <a:spcPts val="1000"/>
              </a:spcBef>
              <a:spcAft>
                <a:spcPts val="0"/>
              </a:spcAft>
              <a:buClr>
                <a:schemeClr val="dk1"/>
              </a:buClr>
              <a:buSzPts val="2400"/>
              <a:buNone/>
            </a:pPr>
            <a:r>
              <a:rPr lang="en-US" sz="2400"/>
              <a:t>	</a:t>
            </a:r>
            <a:r>
              <a:rPr lang="en-US" sz="2400" u="sng">
                <a:solidFill>
                  <a:schemeClr val="hlink"/>
                </a:solidFill>
                <a:hlinkClick r:id="rId3"/>
              </a:rPr>
              <a:t>https://powerlibrary.libapps.com/</a:t>
            </a:r>
            <a:r>
              <a:rPr lang="en-US" sz="2400"/>
              <a:t> </a:t>
            </a:r>
            <a:endParaRPr/>
          </a:p>
          <a:p>
            <a:pPr marL="0" lvl="0" indent="0" algn="l" rtl="0">
              <a:lnSpc>
                <a:spcPct val="90000"/>
              </a:lnSpc>
              <a:spcBef>
                <a:spcPts val="1000"/>
              </a:spcBef>
              <a:spcAft>
                <a:spcPts val="0"/>
              </a:spcAft>
              <a:buClr>
                <a:schemeClr val="dk1"/>
              </a:buClr>
              <a:buSzPts val="2400"/>
              <a:buNone/>
            </a:pPr>
            <a:r>
              <a:rPr lang="en-US" sz="2400"/>
              <a:t>	Username:  (your email)</a:t>
            </a:r>
            <a:endParaRPr/>
          </a:p>
          <a:p>
            <a:pPr marL="0" lvl="0" indent="0" algn="l" rtl="0">
              <a:lnSpc>
                <a:spcPct val="90000"/>
              </a:lnSpc>
              <a:spcBef>
                <a:spcPts val="1000"/>
              </a:spcBef>
              <a:spcAft>
                <a:spcPts val="0"/>
              </a:spcAft>
              <a:buClr>
                <a:schemeClr val="dk1"/>
              </a:buClr>
              <a:buSzPts val="2400"/>
              <a:buNone/>
            </a:pPr>
            <a:r>
              <a:rPr lang="en-US" sz="2400"/>
              <a:t>	Password:  </a:t>
            </a:r>
            <a:endParaRPr/>
          </a:p>
          <a:p>
            <a:pPr marL="0" lvl="0" indent="0" algn="l" rtl="0">
              <a:lnSpc>
                <a:spcPct val="90000"/>
              </a:lnSpc>
              <a:spcBef>
                <a:spcPts val="1000"/>
              </a:spcBef>
              <a:spcAft>
                <a:spcPts val="0"/>
              </a:spcAft>
              <a:buClr>
                <a:schemeClr val="dk1"/>
              </a:buClr>
              <a:buSzPts val="2400"/>
              <a:buNone/>
            </a:pPr>
            <a:endParaRPr sz="2400"/>
          </a:p>
          <a:p>
            <a:pPr marL="914400" lvl="0" indent="-381000" algn="l" rtl="0">
              <a:lnSpc>
                <a:spcPct val="90000"/>
              </a:lnSpc>
              <a:spcBef>
                <a:spcPts val="1000"/>
              </a:spcBef>
              <a:spcAft>
                <a:spcPts val="0"/>
              </a:spcAft>
              <a:buSzPts val="2400"/>
              <a:buChar char="•"/>
            </a:pPr>
            <a:r>
              <a:rPr lang="en-US" sz="2400" i="1"/>
              <a:t>The link can be found on the back page of your Training Manual</a:t>
            </a:r>
            <a:endParaRPr sz="2400" i="1"/>
          </a:p>
          <a:p>
            <a:pPr marL="0" lvl="0" indent="0" algn="l" rtl="0">
              <a:lnSpc>
                <a:spcPct val="90000"/>
              </a:lnSpc>
              <a:spcBef>
                <a:spcPts val="1000"/>
              </a:spcBef>
              <a:spcAft>
                <a:spcPts val="0"/>
              </a:spcAft>
              <a:buClr>
                <a:schemeClr val="dk1"/>
              </a:buClr>
              <a:buSzPts val="2400"/>
              <a:buNone/>
            </a:pPr>
            <a:endParaRPr sz="2400" i="1"/>
          </a:p>
          <a:p>
            <a:pPr marL="914400" lvl="0" indent="-381000" algn="l" rtl="0">
              <a:lnSpc>
                <a:spcPct val="90000"/>
              </a:lnSpc>
              <a:spcBef>
                <a:spcPts val="1000"/>
              </a:spcBef>
              <a:spcAft>
                <a:spcPts val="0"/>
              </a:spcAft>
              <a:buSzPts val="2400"/>
              <a:buChar char="•"/>
            </a:pPr>
            <a:r>
              <a:rPr lang="en-US" sz="2400" i="1"/>
              <a:t>If you forget your password, enter your email address and click “reset password”</a:t>
            </a:r>
            <a:endParaRPr sz="2400" i="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Setting up your </a:t>
            </a:r>
            <a:r>
              <a:rPr lang="en-US" b="1"/>
              <a:t>LibAnswers </a:t>
            </a:r>
            <a:r>
              <a:rPr lang="en-US"/>
              <a:t>account:</a:t>
            </a:r>
            <a:endParaRPr/>
          </a:p>
        </p:txBody>
      </p:sp>
      <p:sp>
        <p:nvSpPr>
          <p:cNvPr id="131" name="Google Shape;131;p19"/>
          <p:cNvSpPr txBox="1">
            <a:spLocks noGrp="1"/>
          </p:cNvSpPr>
          <p:nvPr>
            <p:ph type="body" idx="1"/>
          </p:nvPr>
        </p:nvSpPr>
        <p:spPr>
          <a:xfrm>
            <a:off x="838200" y="1825625"/>
            <a:ext cx="10515600" cy="42390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Once you are logged in, click on your name in the upper right corner to access the “Manage Account” page</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1000"/>
              </a:spcBef>
              <a:spcAft>
                <a:spcPts val="0"/>
              </a:spcAft>
              <a:buNone/>
            </a:pPr>
            <a:endParaRPr/>
          </a:p>
        </p:txBody>
      </p:sp>
      <p:pic>
        <p:nvPicPr>
          <p:cNvPr id="132" name="Google Shape;132;p19" descr="Screen Clipping"/>
          <p:cNvPicPr preferRelativeResize="0"/>
          <p:nvPr/>
        </p:nvPicPr>
        <p:blipFill rotWithShape="1">
          <a:blip r:embed="rId3">
            <a:alphaModFix/>
          </a:blip>
          <a:srcRect l="2696" r="2705" b="93487"/>
          <a:stretch/>
        </p:blipFill>
        <p:spPr>
          <a:xfrm>
            <a:off x="329250" y="3138625"/>
            <a:ext cx="11533499" cy="342500"/>
          </a:xfrm>
          <a:prstGeom prst="rect">
            <a:avLst/>
          </a:prstGeom>
          <a:noFill/>
          <a:ln>
            <a:noFill/>
          </a:ln>
        </p:spPr>
      </p:pic>
      <p:sp>
        <p:nvSpPr>
          <p:cNvPr id="133" name="Google Shape;133;p19"/>
          <p:cNvSpPr/>
          <p:nvPr/>
        </p:nvSpPr>
        <p:spPr>
          <a:xfrm>
            <a:off x="9790525" y="3043250"/>
            <a:ext cx="1874700" cy="287100"/>
          </a:xfrm>
          <a:prstGeom prst="ellipse">
            <a:avLst/>
          </a:prstGeom>
          <a:no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Setting up your </a:t>
            </a:r>
            <a:r>
              <a:rPr lang="en-US" b="1"/>
              <a:t>LibAnswers </a:t>
            </a:r>
            <a:r>
              <a:rPr lang="en-US"/>
              <a:t>account:</a:t>
            </a:r>
            <a:endParaRPr/>
          </a:p>
        </p:txBody>
      </p:sp>
      <p:sp>
        <p:nvSpPr>
          <p:cNvPr id="139" name="Google Shape;139;p20"/>
          <p:cNvSpPr txBox="1">
            <a:spLocks noGrp="1"/>
          </p:cNvSpPr>
          <p:nvPr>
            <p:ph type="body" idx="1"/>
          </p:nvPr>
        </p:nvSpPr>
        <p:spPr>
          <a:xfrm>
            <a:off x="838200" y="1825625"/>
            <a:ext cx="10515600" cy="42390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Clr>
                <a:schemeClr val="dk1"/>
              </a:buClr>
              <a:buSzPts val="2800"/>
              <a:buChar char="•"/>
            </a:pPr>
            <a:r>
              <a:rPr lang="en-US"/>
              <a:t>Create a “nickname” for your account</a:t>
            </a:r>
            <a:endParaRPr/>
          </a:p>
          <a:p>
            <a:pPr marL="685800" lvl="1" indent="-292100" algn="l" rtl="0">
              <a:lnSpc>
                <a:spcPct val="90000"/>
              </a:lnSpc>
              <a:spcBef>
                <a:spcPts val="1000"/>
              </a:spcBef>
              <a:spcAft>
                <a:spcPts val="0"/>
              </a:spcAft>
              <a:buClr>
                <a:schemeClr val="dk1"/>
              </a:buClr>
              <a:buSzPts val="2800"/>
              <a:buChar char="•"/>
            </a:pPr>
            <a:r>
              <a:rPr lang="en-US"/>
              <a:t>This is what the patrons will see when they are chatting with you, and can be anything you choose, but should serve to protect your actual identity in the online chat environment</a:t>
            </a:r>
            <a:endParaRPr/>
          </a:p>
          <a:p>
            <a:pPr marL="685800" lvl="1" indent="-292100" algn="l" rtl="0">
              <a:lnSpc>
                <a:spcPct val="90000"/>
              </a:lnSpc>
              <a:spcBef>
                <a:spcPts val="1000"/>
              </a:spcBef>
              <a:spcAft>
                <a:spcPts val="0"/>
              </a:spcAft>
              <a:buClr>
                <a:schemeClr val="dk1"/>
              </a:buClr>
              <a:buSzPts val="2800"/>
              <a:buChar char="•"/>
            </a:pPr>
            <a:r>
              <a:rPr lang="en-US"/>
              <a:t>Your real name will still be seen from the Dashboard and used for statistics, tickets, and transcripts</a:t>
            </a:r>
            <a:endParaRPr/>
          </a:p>
          <a:p>
            <a:pPr marL="228600" lvl="0" indent="0" algn="l" rtl="0">
              <a:lnSpc>
                <a:spcPct val="90000"/>
              </a:lnSpc>
              <a:spcBef>
                <a:spcPts val="1000"/>
              </a:spcBef>
              <a:spcAft>
                <a:spcPts val="0"/>
              </a:spcAft>
              <a:buNone/>
            </a:pPr>
            <a:endParaRPr/>
          </a:p>
          <a:p>
            <a:pPr marL="228600" lvl="0" indent="0" algn="l" rtl="0">
              <a:lnSpc>
                <a:spcPct val="90000"/>
              </a:lnSpc>
              <a:spcBef>
                <a:spcPts val="1000"/>
              </a:spcBef>
              <a:spcAft>
                <a:spcPts val="0"/>
              </a:spcAft>
              <a:buNone/>
            </a:pPr>
            <a:endParaRPr/>
          </a:p>
        </p:txBody>
      </p:sp>
      <p:pic>
        <p:nvPicPr>
          <p:cNvPr id="140" name="Google Shape;140;p20"/>
          <p:cNvPicPr preferRelativeResize="0"/>
          <p:nvPr/>
        </p:nvPicPr>
        <p:blipFill rotWithShape="1">
          <a:blip r:embed="rId3">
            <a:alphaModFix/>
          </a:blip>
          <a:srcRect l="5207" t="19762" r="6383" b="38770"/>
          <a:stretch/>
        </p:blipFill>
        <p:spPr>
          <a:xfrm>
            <a:off x="2230025" y="4639850"/>
            <a:ext cx="7731949" cy="2218149"/>
          </a:xfrm>
          <a:prstGeom prst="rect">
            <a:avLst/>
          </a:prstGeom>
          <a:noFill/>
          <a:ln w="9525" cap="flat" cmpd="sng">
            <a:solidFill>
              <a:schemeClr val="dk2"/>
            </a:solidFill>
            <a:prstDash val="solid"/>
            <a:round/>
            <a:headEnd type="none" w="sm" len="sm"/>
            <a:tailEnd type="none" w="sm" len="sm"/>
          </a:ln>
        </p:spPr>
      </p:pic>
      <p:sp>
        <p:nvSpPr>
          <p:cNvPr id="141" name="Google Shape;141;p20"/>
          <p:cNvSpPr/>
          <p:nvPr/>
        </p:nvSpPr>
        <p:spPr>
          <a:xfrm>
            <a:off x="3226750" y="6317025"/>
            <a:ext cx="4167300" cy="343500"/>
          </a:xfrm>
          <a:prstGeom prst="ellipse">
            <a:avLst/>
          </a:prstGeom>
          <a:no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Your Dashboard	:</a:t>
            </a:r>
            <a:endParaRPr/>
          </a:p>
        </p:txBody>
      </p:sp>
      <p:sp>
        <p:nvSpPr>
          <p:cNvPr id="147" name="Google Shape;14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165100" algn="l" rtl="0">
              <a:lnSpc>
                <a:spcPct val="90000"/>
              </a:lnSpc>
              <a:spcBef>
                <a:spcPts val="0"/>
              </a:spcBef>
              <a:spcAft>
                <a:spcPts val="0"/>
              </a:spcAft>
              <a:buSzPts val="1800"/>
              <a:buChar char="●"/>
            </a:pPr>
            <a:r>
              <a:rPr lang="en-US"/>
              <a:t>The Dashboard is the “hello” screen you will see whenever you log into LibAnswers</a:t>
            </a:r>
            <a:endParaRPr/>
          </a:p>
          <a:p>
            <a:pPr marL="228600" lvl="0" indent="0" algn="l" rtl="0">
              <a:lnSpc>
                <a:spcPct val="90000"/>
              </a:lnSpc>
              <a:spcBef>
                <a:spcPts val="0"/>
              </a:spcBef>
              <a:spcAft>
                <a:spcPts val="0"/>
              </a:spcAft>
              <a:buNone/>
            </a:pPr>
            <a:endParaRPr sz="800"/>
          </a:p>
          <a:p>
            <a:pPr marL="228600" lvl="0" indent="-165100" algn="l" rtl="0">
              <a:lnSpc>
                <a:spcPct val="90000"/>
              </a:lnSpc>
              <a:spcBef>
                <a:spcPts val="0"/>
              </a:spcBef>
              <a:spcAft>
                <a:spcPts val="0"/>
              </a:spcAft>
              <a:buSzPts val="1800"/>
              <a:buChar char="●"/>
            </a:pPr>
            <a:r>
              <a:rPr lang="en-US"/>
              <a:t>You can see your current “chat” status, either online or offline, at the top of the page</a:t>
            </a:r>
            <a:endParaRPr/>
          </a:p>
          <a:p>
            <a:pPr marL="228600" lvl="0" indent="0" algn="l" rtl="0">
              <a:lnSpc>
                <a:spcPct val="90000"/>
              </a:lnSpc>
              <a:spcBef>
                <a:spcPts val="0"/>
              </a:spcBef>
              <a:spcAft>
                <a:spcPts val="0"/>
              </a:spcAft>
              <a:buNone/>
            </a:pPr>
            <a:endParaRPr sz="800"/>
          </a:p>
          <a:p>
            <a:pPr marL="228600" lvl="0" indent="-165100" algn="l" rtl="0">
              <a:lnSpc>
                <a:spcPct val="90000"/>
              </a:lnSpc>
              <a:spcBef>
                <a:spcPts val="0"/>
              </a:spcBef>
              <a:spcAft>
                <a:spcPts val="0"/>
              </a:spcAft>
              <a:buSzPts val="1800"/>
              <a:buChar char="●"/>
            </a:pPr>
            <a:r>
              <a:rPr lang="en-US"/>
              <a:t>You can also access any “tickets” that may have come in by scrolling down to the bottom of the page (more on that later)</a:t>
            </a:r>
            <a:endParaRPr/>
          </a:p>
        </p:txBody>
      </p:sp>
      <p:pic>
        <p:nvPicPr>
          <p:cNvPr id="148" name="Google Shape;148;p21" descr="Screen Clipping"/>
          <p:cNvPicPr preferRelativeResize="0"/>
          <p:nvPr/>
        </p:nvPicPr>
        <p:blipFill rotWithShape="1">
          <a:blip r:embed="rId3">
            <a:alphaModFix/>
          </a:blip>
          <a:srcRect b="53264"/>
          <a:stretch/>
        </p:blipFill>
        <p:spPr>
          <a:xfrm>
            <a:off x="669775" y="4670250"/>
            <a:ext cx="10852476" cy="21877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1830</Words>
  <Application>Microsoft Office PowerPoint</Application>
  <PresentationFormat>Widescreen</PresentationFormat>
  <Paragraphs>239</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PowerPoint Presentation</vt:lpstr>
      <vt:lpstr>Welcome!   Thank you for being part of our WAGGIN Chat Team  </vt:lpstr>
      <vt:lpstr>What is Chat with a Librarian?</vt:lpstr>
      <vt:lpstr>What is Chat with a Librarian?</vt:lpstr>
      <vt:lpstr>WAGGIN Chat with a Librarian</vt:lpstr>
      <vt:lpstr>Setting up your LibAnswers account:</vt:lpstr>
      <vt:lpstr>Setting up your LibAnswers account:</vt:lpstr>
      <vt:lpstr>Setting up your LibAnswers account:</vt:lpstr>
      <vt:lpstr>Your Dashboard :</vt:lpstr>
      <vt:lpstr>Logging on to Chat:</vt:lpstr>
      <vt:lpstr>WAGGIN Chat versus PA Public Chat:</vt:lpstr>
      <vt:lpstr>PowerPoint Presentation</vt:lpstr>
      <vt:lpstr>Claiming a Chat</vt:lpstr>
      <vt:lpstr>Claiming a Chat</vt:lpstr>
      <vt:lpstr>Claiming a Chat</vt:lpstr>
      <vt:lpstr>Chatting</vt:lpstr>
      <vt:lpstr>Chatting</vt:lpstr>
      <vt:lpstr>Chatting</vt:lpstr>
      <vt:lpstr>Chatting</vt:lpstr>
      <vt:lpstr>Chatting</vt:lpstr>
      <vt:lpstr>Chatting</vt:lpstr>
      <vt:lpstr>Internal Chats</vt:lpstr>
      <vt:lpstr>Tickets</vt:lpstr>
      <vt:lpstr>Tickets</vt:lpstr>
      <vt:lpstr>Tickets</vt:lpstr>
      <vt:lpstr>Tickets</vt:lpstr>
      <vt:lpstr>Best Practices</vt:lpstr>
      <vt:lpstr>RUSA Standards applied to Chat/Virtual Reference Interactions  (Reference &amp; User Services Association, a Division of ALA) https://journals.ala.org/index.php/rusq/article/view/3993/4505 </vt:lpstr>
      <vt:lpstr>PowerPoint Presentation</vt:lpstr>
      <vt:lpstr>Free Online Resources:</vt:lpstr>
      <vt:lpstr>PowerPoint Presentation</vt:lpstr>
      <vt:lpstr>Resources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Melinda Tanner</dc:creator>
  <cp:lastModifiedBy>Melinda Tanner</cp:lastModifiedBy>
  <cp:revision>2</cp:revision>
  <dcterms:modified xsi:type="dcterms:W3CDTF">2020-09-01T16:37:51Z</dcterms:modified>
</cp:coreProperties>
</file>